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7"/>
  </p:notesMasterIdLst>
  <p:sldIdLst>
    <p:sldId id="256" r:id="rId2"/>
    <p:sldId id="257" r:id="rId3"/>
    <p:sldId id="265"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p:scale>
          <a:sx n="64" d="100"/>
          <a:sy n="64" d="100"/>
        </p:scale>
        <p:origin x="-906"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C3B96-C920-4CE0-9298-AC238D4F167F}" type="datetimeFigureOut">
              <a:rPr lang="en-US" smtClean="0"/>
              <a:t>12/21/2010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4ACD-AE2E-4CE5-BC00-36199CADAD03}" type="slidenum">
              <a:rPr lang="en-US" smtClean="0"/>
              <a:t>‹#›</a:t>
            </a:fld>
            <a:endParaRPr lang="en-US"/>
          </a:p>
        </p:txBody>
      </p:sp>
    </p:spTree>
    <p:extLst>
      <p:ext uri="{BB962C8B-B14F-4D97-AF65-F5344CB8AC3E}">
        <p14:creationId xmlns:p14="http://schemas.microsoft.com/office/powerpoint/2010/main" val="38526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D4ACD-AE2E-4CE5-BC00-36199CADAD03}" type="slidenum">
              <a:rPr lang="en-US" smtClean="0"/>
              <a:t>2</a:t>
            </a:fld>
            <a:endParaRPr lang="en-US"/>
          </a:p>
        </p:txBody>
      </p:sp>
    </p:spTree>
    <p:extLst>
      <p:ext uri="{BB962C8B-B14F-4D97-AF65-F5344CB8AC3E}">
        <p14:creationId xmlns:p14="http://schemas.microsoft.com/office/powerpoint/2010/main" val="91352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85DB4D-61F6-4094-957F-A89E0BD1F4CF}" type="datetimeFigureOut">
              <a:rPr lang="en-US" smtClean="0"/>
              <a:t>12/21/2010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E25D64F-CD49-4B2B-A54A-1D094BA7BBF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E25D64F-CD49-4B2B-A54A-1D094BA7B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85DB4D-61F6-4094-957F-A89E0BD1F4CF}" type="datetimeFigureOut">
              <a:rPr lang="en-US" smtClean="0"/>
              <a:t>12/21/2010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E25D64F-CD49-4B2B-A54A-1D094BA7BBF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5DB4D-61F6-4094-957F-A89E0BD1F4CF}" type="datetimeFigureOut">
              <a:rPr lang="en-US" smtClean="0"/>
              <a:t>12/21/2010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85DB4D-61F6-4094-957F-A89E0BD1F4CF}" type="datetimeFigureOut">
              <a:rPr lang="en-US" smtClean="0"/>
              <a:t>12/21/2010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D64F-CD49-4B2B-A54A-1D094BA7BBF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85DB4D-61F6-4094-957F-A89E0BD1F4CF}" type="datetimeFigureOut">
              <a:rPr lang="en-US" smtClean="0"/>
              <a:t>12/21/2010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E25D64F-CD49-4B2B-A54A-1D094BA7BBF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85DB4D-61F6-4094-957F-A89E0BD1F4CF}" type="datetimeFigureOut">
              <a:rPr lang="en-US" smtClean="0"/>
              <a:t>12/21/2010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E25D64F-CD49-4B2B-A54A-1D094BA7B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phen\AppData\Local\Microsoft\Windows\Temporary Internet Files\Content.IE5\0610YYCB\MP90043734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491868"/>
            <a:ext cx="6509689" cy="52139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normAutofit lnSpcReduction="10000"/>
          </a:bodyPr>
          <a:lstStyle/>
          <a:p>
            <a:r>
              <a:rPr lang="en-US" dirty="0" smtClean="0"/>
              <a:t>February 29, 2011</a:t>
            </a:r>
          </a:p>
          <a:p>
            <a:r>
              <a:rPr lang="en-US" dirty="0" smtClean="0"/>
              <a:t>The Pearson Hotel &amp; Suites</a:t>
            </a:r>
          </a:p>
          <a:p>
            <a:r>
              <a:rPr lang="en-US" dirty="0" smtClean="0"/>
              <a:t>Shelbyfield, USA</a:t>
            </a:r>
            <a:endParaRPr lang="en-US" dirty="0"/>
          </a:p>
        </p:txBody>
      </p:sp>
      <p:sp>
        <p:nvSpPr>
          <p:cNvPr id="2" name="Title 1"/>
          <p:cNvSpPr>
            <a:spLocks noGrp="1"/>
          </p:cNvSpPr>
          <p:nvPr>
            <p:ph type="title"/>
          </p:nvPr>
        </p:nvSpPr>
        <p:spPr/>
        <p:txBody>
          <a:bodyPr>
            <a:normAutofit/>
          </a:bodyPr>
          <a:lstStyle/>
          <a:p>
            <a:r>
              <a:rPr lang="en-US" sz="4400" b="1" dirty="0" smtClean="0">
                <a:ln w="19050">
                  <a:solidFill>
                    <a:schemeClr val="accent3"/>
                  </a:solidFill>
                </a:ln>
                <a:effectLst>
                  <a:outerShdw blurRad="50800" dist="38100" dir="8100000" algn="tr" rotWithShape="0">
                    <a:prstClr val="black">
                      <a:alpha val="40000"/>
                    </a:prstClr>
                  </a:outerShdw>
                </a:effectLst>
                <a:latin typeface="Franklin Gothic Heavy" pitchFamily="34" charset="0"/>
              </a:rPr>
              <a:t>Clean Energy Conference 2011</a:t>
            </a:r>
            <a:endParaRPr lang="en-US" sz="4400" b="1" dirty="0">
              <a:ln w="19050">
                <a:solidFill>
                  <a:schemeClr val="accent3"/>
                </a:solidFill>
              </a:ln>
              <a:effectLst>
                <a:outerShdw blurRad="50800" dist="38100" dir="8100000" algn="tr" rotWithShape="0">
                  <a:prstClr val="black">
                    <a:alpha val="40000"/>
                  </a:prstClr>
                </a:outerShdw>
              </a:effectLst>
              <a:latin typeface="Franklin Gothic Heavy" pitchFamily="34" charset="0"/>
            </a:endParaRPr>
          </a:p>
        </p:txBody>
      </p:sp>
    </p:spTree>
    <p:extLst>
      <p:ext uri="{BB962C8B-B14F-4D97-AF65-F5344CB8AC3E}">
        <p14:creationId xmlns:p14="http://schemas.microsoft.com/office/powerpoint/2010/main" val="192644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phen\AppData\Local\Microsoft\Windows\Temporary Internet Files\Content.IE5\0610YYCB\MP90043734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92" b="100000" l="0" r="74095">
                        <a14:backgroundMark x1="56667" y1="68252" x2="56571" y2="70392"/>
                        <a14:backgroundMark x1="56000" y1="35791" x2="55714" y2="38169"/>
                        <a14:backgroundMark x1="59333" y1="97265" x2="59429" y2="96195"/>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790912"/>
            <a:ext cx="6081311" cy="4870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19600" y="1719070"/>
            <a:ext cx="4343400" cy="4942681"/>
          </a:xfrm>
        </p:spPr>
        <p:txBody>
          <a:bodyPr>
            <a:normAutofit/>
          </a:bodyPr>
          <a:lstStyle/>
          <a:p>
            <a:pPr marL="60325" indent="0">
              <a:buNone/>
            </a:pPr>
            <a:r>
              <a:rPr lang="en-US" sz="1800" dirty="0" smtClean="0"/>
              <a:t>The </a:t>
            </a:r>
            <a:r>
              <a:rPr lang="en-US" sz="1800" dirty="0" smtClean="0"/>
              <a:t>Clean Energy Conference 2011 will be hosting a diverse array of distinguished speakers from the biotech industry, energy companies, and other organizations. The talks will cover some of the most important developments in clean energy over the last few years.</a:t>
            </a:r>
          </a:p>
          <a:p>
            <a:pPr marL="60325" indent="0">
              <a:buNone/>
            </a:pPr>
            <a:r>
              <a:rPr lang="en-US" sz="1800" dirty="0" smtClean="0"/>
              <a:t>For the fifth year in a row, Geb Biofuels will be sending representatives to the conference, including Sloane Rivera, who is one of the keynote speakers.</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072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5288" indent="-342900">
              <a:buFont typeface="Wingdings" pitchFamily="2" charset="2"/>
              <a:buChar char="§"/>
            </a:pPr>
            <a:r>
              <a:rPr lang="en-US" dirty="0" smtClean="0"/>
              <a:t>The VP of Geb Biofuels, Sloane Rivera, will be one of the keynote speakers. </a:t>
            </a:r>
          </a:p>
          <a:p>
            <a:pPr marL="395288" indent="-342900">
              <a:buFont typeface="Wingdings" pitchFamily="2" charset="2"/>
              <a:buChar char="§"/>
            </a:pPr>
            <a:r>
              <a:rPr lang="en-US" dirty="0" smtClean="0"/>
              <a:t>The other speakers will include:</a:t>
            </a:r>
          </a:p>
          <a:p>
            <a:pPr marL="395288" lvl="1" indent="-342900">
              <a:buClr>
                <a:schemeClr val="accent1"/>
              </a:buClr>
            </a:pPr>
            <a:r>
              <a:rPr lang="en-US" sz="2000" dirty="0" smtClean="0"/>
              <a:t>Colleen Norton (keynote)</a:t>
            </a:r>
            <a:r>
              <a:rPr lang="en-US" sz="2000" dirty="0"/>
              <a:t>:</a:t>
            </a:r>
            <a:r>
              <a:rPr lang="en-US" sz="2000" dirty="0" smtClean="0"/>
              <a:t> Chair, Harmon Energy Consortium</a:t>
            </a:r>
          </a:p>
          <a:p>
            <a:pPr marL="395288" lvl="1" indent="-342900">
              <a:buClr>
                <a:schemeClr val="accent1"/>
              </a:buClr>
            </a:pPr>
            <a:r>
              <a:rPr lang="en-US" sz="2000" dirty="0" smtClean="0"/>
              <a:t>Dr. Maia Wynn-Ward: Director, Shelbyfield University Biotechnology Program</a:t>
            </a:r>
          </a:p>
          <a:p>
            <a:pPr marL="395288" lvl="1" indent="-342900">
              <a:buClr>
                <a:schemeClr val="accent1"/>
              </a:buClr>
            </a:pPr>
            <a:r>
              <a:rPr lang="en-US" sz="2000" dirty="0" smtClean="0"/>
              <a:t>Trevor F. Garza: Founder, Garza Biotech Group</a:t>
            </a:r>
            <a:endParaRPr lang="en-US" sz="2000" dirty="0"/>
          </a:p>
          <a:p>
            <a:pPr marL="395288" indent="-342900">
              <a:buFont typeface="Wingdings" pitchFamily="2" charset="2"/>
              <a:buChar char="§"/>
            </a:pPr>
            <a:r>
              <a:rPr lang="en-US" dirty="0" smtClean="0"/>
              <a:t>There will also be a panel discussion with Charde Richards, Melanie Cobb Fitzgerald, Trevor F. Garza and Colleen Norton.</a:t>
            </a:r>
          </a:p>
        </p:txBody>
      </p:sp>
      <p:sp>
        <p:nvSpPr>
          <p:cNvPr id="2" name="Title 1"/>
          <p:cNvSpPr>
            <a:spLocks noGrp="1"/>
          </p:cNvSpPr>
          <p:nvPr>
            <p:ph type="title"/>
          </p:nvPr>
        </p:nvSpPr>
        <p:spPr/>
        <p:txBody>
          <a:bodyPr/>
          <a:lstStyle/>
          <a:p>
            <a:r>
              <a:rPr lang="en-US" dirty="0" smtClean="0"/>
              <a:t>Featured Speakers</a:t>
            </a:r>
            <a:endParaRPr lang="en-US" dirty="0"/>
          </a:p>
        </p:txBody>
      </p:sp>
    </p:spTree>
    <p:extLst>
      <p:ext uri="{BB962C8B-B14F-4D97-AF65-F5344CB8AC3E}">
        <p14:creationId xmlns:p14="http://schemas.microsoft.com/office/powerpoint/2010/main" val="24507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lumMod val="75000"/>
                </a:schemeClr>
              </a:buClr>
              <a:buSzPct val="100000"/>
              <a:buFont typeface="Wingdings" pitchFamily="2" charset="2"/>
              <a:buChar char=""/>
            </a:pPr>
            <a:r>
              <a:rPr lang="en-US" dirty="0" smtClean="0"/>
              <a:t>Global Biofuel Initiatives</a:t>
            </a:r>
          </a:p>
          <a:p>
            <a:pPr>
              <a:buClr>
                <a:schemeClr val="accent2">
                  <a:lumMod val="75000"/>
                </a:schemeClr>
              </a:buClr>
              <a:buSzPct val="100000"/>
              <a:buFont typeface="Wingdings" pitchFamily="2" charset="2"/>
              <a:buChar char=""/>
            </a:pPr>
            <a:r>
              <a:rPr lang="en-US" dirty="0" smtClean="0"/>
              <a:t>Renewable fuels for aircraft and spacecraft</a:t>
            </a:r>
          </a:p>
          <a:p>
            <a:pPr>
              <a:buClr>
                <a:schemeClr val="accent2">
                  <a:lumMod val="75000"/>
                </a:schemeClr>
              </a:buClr>
              <a:buSzPct val="100000"/>
              <a:buFont typeface="Wingdings" pitchFamily="2" charset="2"/>
              <a:buChar char=""/>
            </a:pPr>
            <a:r>
              <a:rPr lang="en-US" dirty="0" smtClean="0"/>
              <a:t>Emerging technologies</a:t>
            </a:r>
          </a:p>
          <a:p>
            <a:pPr>
              <a:buClr>
                <a:schemeClr val="accent2">
                  <a:lumMod val="75000"/>
                </a:schemeClr>
              </a:buClr>
              <a:buSzPct val="100000"/>
              <a:buFont typeface="Wingdings" pitchFamily="2" charset="2"/>
              <a:buChar char=""/>
            </a:pPr>
            <a:r>
              <a:rPr lang="en-US" dirty="0" smtClean="0"/>
              <a:t>Algae-based fuels</a:t>
            </a:r>
            <a:endParaRPr lang="en-US" dirty="0"/>
          </a:p>
        </p:txBody>
      </p:sp>
      <p:sp>
        <p:nvSpPr>
          <p:cNvPr id="2" name="Title 1"/>
          <p:cNvSpPr>
            <a:spLocks noGrp="1"/>
          </p:cNvSpPr>
          <p:nvPr>
            <p:ph type="title"/>
          </p:nvPr>
        </p:nvSpPr>
        <p:spPr/>
        <p:txBody>
          <a:bodyPr/>
          <a:lstStyle/>
          <a:p>
            <a:r>
              <a:rPr lang="en-US" dirty="0" smtClean="0"/>
              <a:t>Conference  Topics</a:t>
            </a:r>
            <a:endParaRPr lang="en-US" dirty="0"/>
          </a:p>
        </p:txBody>
      </p:sp>
      <p:pic>
        <p:nvPicPr>
          <p:cNvPr id="1026" name="Picture 2" descr="C:\Users\Stephen\AppData\Local\Microsoft\Windows\Temporary Internet Files\Content.IE5\0610YYCB\MP900442173[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210" b="94904" l="12523" r="83794"/>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 r="49784"/>
          <a:stretch/>
        </p:blipFill>
        <p:spPr bwMode="auto">
          <a:xfrm>
            <a:off x="6931897" y="-113841"/>
            <a:ext cx="2035254" cy="65908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4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79988"/>
              </p:ext>
            </p:extLst>
          </p:nvPr>
        </p:nvGraphicFramePr>
        <p:xfrm>
          <a:off x="260732" y="1752601"/>
          <a:ext cx="8610601" cy="4811613"/>
        </p:xfrm>
        <a:graphic>
          <a:graphicData uri="http://schemas.openxmlformats.org/drawingml/2006/table">
            <a:tbl>
              <a:tblPr bandRow="1">
                <a:tableStyleId>{ED083AE6-46FA-4A59-8FB0-9F97EB10719F}</a:tableStyleId>
              </a:tblPr>
              <a:tblGrid>
                <a:gridCol w="1017616"/>
                <a:gridCol w="5479473"/>
                <a:gridCol w="2113512"/>
              </a:tblGrid>
              <a:tr h="451247">
                <a:tc>
                  <a:txBody>
                    <a:bodyPr/>
                    <a:lstStyle/>
                    <a:p>
                      <a:pPr algn="r"/>
                      <a:r>
                        <a:rPr lang="en-US" sz="1300" dirty="0" smtClean="0"/>
                        <a:t>9:30 a.m.</a:t>
                      </a:r>
                      <a:endParaRPr lang="en-US" sz="1300" b="0" dirty="0">
                        <a:solidFill>
                          <a:schemeClr val="bg1">
                            <a:lumMod val="75000"/>
                            <a:lumOff val="25000"/>
                          </a:schemeClr>
                        </a:solidFill>
                      </a:endParaRPr>
                    </a:p>
                  </a:txBody>
                  <a:tcPr anchor="ctr"/>
                </a:tc>
                <a:tc>
                  <a:txBody>
                    <a:bodyPr/>
                    <a:lstStyle/>
                    <a:p>
                      <a:r>
                        <a:rPr lang="en-US" sz="1300" baseline="0" dirty="0" smtClean="0"/>
                        <a:t>Registration &amp; Continental breakfast</a:t>
                      </a:r>
                      <a:endParaRPr lang="en-US" sz="1300" b="0" i="0" baseline="0" dirty="0" smtClean="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10:30 a.m.</a:t>
                      </a:r>
                      <a:endParaRPr lang="en-US" sz="1300" b="0" dirty="0">
                        <a:solidFill>
                          <a:schemeClr val="bg1">
                            <a:lumMod val="75000"/>
                            <a:lumOff val="25000"/>
                          </a:schemeClr>
                        </a:solidFill>
                      </a:endParaRPr>
                    </a:p>
                  </a:txBody>
                  <a:tcPr anchor="ctr"/>
                </a:tc>
                <a:tc>
                  <a:txBody>
                    <a:bodyPr/>
                    <a:lstStyle/>
                    <a:p>
                      <a:r>
                        <a:rPr lang="en-US" sz="1300" baseline="0" dirty="0" smtClean="0"/>
                        <a:t>Introduction. Colleen Norton &amp; Sloane Rivera, keynote speakers</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a:t>
                      </a:r>
                      <a:r>
                        <a:rPr lang="en-US" sz="1300" baseline="0" dirty="0" smtClean="0"/>
                        <a:t>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11:00 a.m.</a:t>
                      </a:r>
                      <a:endParaRPr lang="en-US" sz="1300" b="0" dirty="0">
                        <a:solidFill>
                          <a:schemeClr val="bg1">
                            <a:lumMod val="75000"/>
                            <a:lumOff val="25000"/>
                          </a:schemeClr>
                        </a:solidFill>
                      </a:endParaRPr>
                    </a:p>
                  </a:txBody>
                  <a:tcPr anchor="ctr"/>
                </a:tc>
                <a:tc>
                  <a:txBody>
                    <a:bodyPr/>
                    <a:lstStyle/>
                    <a:p>
                      <a:r>
                        <a:rPr lang="en-US" sz="1300" dirty="0" smtClean="0"/>
                        <a:t>Update on Global Biofuel</a:t>
                      </a:r>
                      <a:r>
                        <a:rPr lang="en-US" sz="1300" baseline="0" dirty="0" smtClean="0"/>
                        <a:t> Initiatives. Sloane Rivera</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12:30 p.m.</a:t>
                      </a:r>
                      <a:endParaRPr lang="en-US" sz="1300" b="0" dirty="0">
                        <a:solidFill>
                          <a:schemeClr val="bg1">
                            <a:lumMod val="75000"/>
                            <a:lumOff val="25000"/>
                          </a:schemeClr>
                        </a:solidFill>
                      </a:endParaRPr>
                    </a:p>
                  </a:txBody>
                  <a:tcPr anchor="ctr"/>
                </a:tc>
                <a:tc>
                  <a:txBody>
                    <a:bodyPr/>
                    <a:lstStyle/>
                    <a:p>
                      <a:r>
                        <a:rPr lang="en-US" sz="1300" dirty="0" smtClean="0"/>
                        <a:t>Lunch</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1:15 p.m.</a:t>
                      </a:r>
                      <a:endParaRPr lang="en-US" sz="1300" b="0" dirty="0">
                        <a:solidFill>
                          <a:schemeClr val="bg1">
                            <a:lumMod val="75000"/>
                            <a:lumOff val="25000"/>
                          </a:schemeClr>
                        </a:solidFill>
                      </a:endParaRPr>
                    </a:p>
                  </a:txBody>
                  <a:tcPr anchor="ctr"/>
                </a:tc>
                <a:tc>
                  <a:txBody>
                    <a:bodyPr/>
                    <a:lstStyle/>
                    <a:p>
                      <a:r>
                        <a:rPr lang="en-US" sz="1300" dirty="0" smtClean="0"/>
                        <a:t>Sustainable Space Flight: Developing</a:t>
                      </a:r>
                      <a:r>
                        <a:rPr lang="en-US" sz="1300" baseline="0" dirty="0" smtClean="0"/>
                        <a:t> Renewable Fuels for the Next Generation of Space Vehicles.  Dr. Maia Wynn-Ward</a:t>
                      </a:r>
                      <a:endParaRPr lang="en-US" sz="1300" b="0" i="1" dirty="0">
                        <a:solidFill>
                          <a:schemeClr val="bg1">
                            <a:lumMod val="75000"/>
                            <a:lumOff val="25000"/>
                          </a:schemeClr>
                        </a:solidFill>
                      </a:endParaRPr>
                    </a:p>
                  </a:txBody>
                  <a:tcPr anchor="ctr"/>
                </a:tc>
                <a:tc>
                  <a:txBody>
                    <a:bodyPr/>
                    <a:lstStyle/>
                    <a:p>
                      <a:r>
                        <a:rPr lang="en-US" sz="1300" dirty="0" smtClean="0"/>
                        <a:t>Hayden </a:t>
                      </a:r>
                      <a:r>
                        <a:rPr lang="en-US" sz="1300" baseline="0" dirty="0" smtClean="0"/>
                        <a:t>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2:00 p.m.</a:t>
                      </a:r>
                      <a:endParaRPr lang="en-US" sz="1300" b="0" dirty="0">
                        <a:solidFill>
                          <a:schemeClr val="bg1">
                            <a:lumMod val="75000"/>
                            <a:lumOff val="25000"/>
                          </a:schemeClr>
                        </a:solidFill>
                      </a:endParaRPr>
                    </a:p>
                  </a:txBody>
                  <a:tcPr anchor="ctr"/>
                </a:tc>
                <a:tc>
                  <a:txBody>
                    <a:bodyPr/>
                    <a:lstStyle/>
                    <a:p>
                      <a:r>
                        <a:rPr lang="en-US" sz="1300" dirty="0" smtClean="0"/>
                        <a:t>Emerging Technologies in Clean Energy. Colleen Norton</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3:15 p.m.</a:t>
                      </a:r>
                      <a:endParaRPr lang="en-US" sz="1300" b="0" dirty="0">
                        <a:solidFill>
                          <a:schemeClr val="bg1">
                            <a:lumMod val="75000"/>
                            <a:lumOff val="25000"/>
                          </a:schemeClr>
                        </a:solidFill>
                      </a:endParaRPr>
                    </a:p>
                  </a:txBody>
                  <a:tcPr anchor="ctr"/>
                </a:tc>
                <a:tc>
                  <a:txBody>
                    <a:bodyPr/>
                    <a:lstStyle/>
                    <a:p>
                      <a:r>
                        <a:rPr lang="en-US" sz="1300" dirty="0" smtClean="0"/>
                        <a:t>Break</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baseline="0" dirty="0" smtClean="0"/>
                        <a:t>3:30 p.m.</a:t>
                      </a:r>
                      <a:endParaRPr lang="en-US" sz="1300" b="0" dirty="0">
                        <a:solidFill>
                          <a:schemeClr val="bg1">
                            <a:lumMod val="75000"/>
                            <a:lumOff val="25000"/>
                          </a:schemeClr>
                        </a:solidFill>
                      </a:endParaRPr>
                    </a:p>
                  </a:txBody>
                  <a:tcPr anchor="ctr"/>
                </a:tc>
                <a:tc>
                  <a:txBody>
                    <a:bodyPr/>
                    <a:lstStyle/>
                    <a:p>
                      <a:r>
                        <a:rPr lang="en-US" sz="1300" dirty="0" smtClean="0"/>
                        <a:t>Cost Effectiveness</a:t>
                      </a:r>
                      <a:r>
                        <a:rPr lang="en-US" sz="1300" baseline="0" dirty="0" smtClean="0"/>
                        <a:t> of Algae vs. Switchgrass. Charles S. Merrill, PhD</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4:30 p.m.</a:t>
                      </a:r>
                      <a:endParaRPr lang="en-US" sz="1300" b="0" dirty="0">
                        <a:solidFill>
                          <a:schemeClr val="bg1">
                            <a:lumMod val="75000"/>
                            <a:lumOff val="25000"/>
                          </a:schemeClr>
                        </a:solidFill>
                      </a:endParaRPr>
                    </a:p>
                  </a:txBody>
                  <a:tcPr anchor="ctr"/>
                </a:tc>
                <a:tc>
                  <a:txBody>
                    <a:bodyPr/>
                    <a:lstStyle/>
                    <a:p>
                      <a:r>
                        <a:rPr lang="en-US" sz="1300" dirty="0" smtClean="0"/>
                        <a:t>Panel Discussion</a:t>
                      </a:r>
                      <a:r>
                        <a:rPr lang="en-US" sz="1300" baseline="0" dirty="0" smtClean="0"/>
                        <a:t> and Q &amp; A Session</a:t>
                      </a:r>
                      <a:r>
                        <a:rPr lang="en-US" sz="1300" dirty="0" smtClean="0"/>
                        <a:t>.</a:t>
                      </a:r>
                      <a:r>
                        <a:rPr lang="en-US" sz="1300" baseline="0" dirty="0" smtClean="0"/>
                        <a:t> Trevor F. Garza, Charde Richards, Melanie Cobb Fitzgerald and Colleen Norton</a:t>
                      </a:r>
                      <a:endParaRPr lang="en-US" sz="1300" b="0" i="1" dirty="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431808">
                <a:tc>
                  <a:txBody>
                    <a:bodyPr/>
                    <a:lstStyle/>
                    <a:p>
                      <a:pPr algn="r"/>
                      <a:r>
                        <a:rPr lang="en-US" sz="1300" dirty="0" smtClean="0"/>
                        <a:t>6:00 p.m.</a:t>
                      </a:r>
                      <a:endParaRPr lang="en-US" sz="1300" b="0" dirty="0">
                        <a:solidFill>
                          <a:schemeClr val="bg1">
                            <a:lumMod val="75000"/>
                            <a:lumOff val="25000"/>
                          </a:schemeClr>
                        </a:solidFill>
                      </a:endParaRPr>
                    </a:p>
                  </a:txBody>
                  <a:tcPr anchor="ctr"/>
                </a:tc>
                <a:tc>
                  <a:txBody>
                    <a:bodyPr/>
                    <a:lstStyle/>
                    <a:p>
                      <a:r>
                        <a:rPr lang="en-US" sz="1300" dirty="0" smtClean="0"/>
                        <a:t>Awards Banquet</a:t>
                      </a:r>
                      <a:endParaRPr lang="en-US" sz="1300" b="0" dirty="0">
                        <a:solidFill>
                          <a:schemeClr val="bg1">
                            <a:lumMod val="75000"/>
                            <a:lumOff val="25000"/>
                          </a:schemeClr>
                        </a:solidFill>
                      </a:endParaRPr>
                    </a:p>
                  </a:txBody>
                  <a:tcPr anchor="ctr"/>
                </a:tc>
                <a:tc>
                  <a:txBody>
                    <a:bodyPr/>
                    <a:lstStyle/>
                    <a:p>
                      <a:r>
                        <a:rPr lang="en-US" sz="1300" dirty="0" smtClean="0"/>
                        <a:t>Ballroom A</a:t>
                      </a:r>
                      <a:endParaRPr lang="en-US" sz="1300" b="0" dirty="0">
                        <a:solidFill>
                          <a:schemeClr val="bg1">
                            <a:lumMod val="75000"/>
                            <a:lumOff val="25000"/>
                          </a:schemeClr>
                        </a:solidFill>
                      </a:endParaRPr>
                    </a:p>
                  </a:txBody>
                  <a:tcPr anchor="ctr"/>
                </a:tc>
              </a:tr>
            </a:tbl>
          </a:graphicData>
        </a:graphic>
      </p:graphicFrame>
      <p:sp>
        <p:nvSpPr>
          <p:cNvPr id="2" name="Title 1"/>
          <p:cNvSpPr>
            <a:spLocks noGrp="1"/>
          </p:cNvSpPr>
          <p:nvPr>
            <p:ph type="title"/>
          </p:nvPr>
        </p:nvSpPr>
        <p:spPr/>
        <p:txBody>
          <a:bodyPr/>
          <a:lstStyle/>
          <a:p>
            <a:r>
              <a:rPr lang="en-US" dirty="0" smtClean="0"/>
              <a:t>Schedule of events</a:t>
            </a:r>
            <a:endParaRPr lang="en-US" dirty="0"/>
          </a:p>
        </p:txBody>
      </p:sp>
    </p:spTree>
    <p:extLst>
      <p:ext uri="{BB962C8B-B14F-4D97-AF65-F5344CB8AC3E}">
        <p14:creationId xmlns:p14="http://schemas.microsoft.com/office/powerpoint/2010/main" val="2368343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11538</TotalTime>
  <Words>332</Words>
  <Application>Microsoft Office PowerPoint</Application>
  <PresentationFormat>On-screen Show (4:3)</PresentationFormat>
  <Paragraphs>51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Grid</vt:lpstr>
      <vt:lpstr>Clean Energy Conference 2011</vt:lpstr>
      <vt:lpstr>Introduction</vt:lpstr>
      <vt:lpstr>Featured Speakers</vt:lpstr>
      <vt:lpstr>Conference  Topics</vt:lpstr>
      <vt:lpstr>Schedule of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Energy Conference 2011</dc:title>
  <cp:lastModifiedBy>B. Nemec</cp:lastModifiedBy>
  <cp:revision>77</cp:revision>
  <dcterms:created xsi:type="dcterms:W3CDTF">2010-12-02T18:00:17Z</dcterms:created>
  <dcterms:modified xsi:type="dcterms:W3CDTF">2010-12-21T14:19:29Z</dcterms:modified>
</cp:coreProperties>
</file>