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80" r:id="rId1"/>
  </p:sldMasterIdLst>
  <p:sldIdLst>
    <p:sldId id="260" r:id="rId2"/>
    <p:sldId id="261" r:id="rId3"/>
    <p:sldId id="269" r:id="rId4"/>
    <p:sldId id="263" r:id="rId5"/>
    <p:sldId id="270" r:id="rId6"/>
    <p:sldId id="271" r:id="rId7"/>
    <p:sldId id="265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53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633" autoAdjust="0"/>
    <p:restoredTop sz="94660"/>
  </p:normalViewPr>
  <p:slideViewPr>
    <p:cSldViewPr>
      <p:cViewPr varScale="1">
        <p:scale>
          <a:sx n="47" d="100"/>
          <a:sy n="47" d="100"/>
        </p:scale>
        <p:origin x="-70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72877253979616"/>
          <c:y val="3.3750131233595798E-2"/>
          <c:w val="0.65019088523025526"/>
          <c:h val="0.6415548556430446"/>
        </c:manualLayout>
      </c:layout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Sheet1!$B$2:$B$13</c:f>
              <c:numCache>
                <c:formatCode>"$"#,##0_);[Red]\("$"#,##0\)</c:formatCode>
                <c:ptCount val="12"/>
                <c:pt idx="0">
                  <c:v>14000</c:v>
                </c:pt>
                <c:pt idx="1">
                  <c:v>15000</c:v>
                </c:pt>
                <c:pt idx="2">
                  <c:v>18000</c:v>
                </c:pt>
                <c:pt idx="3">
                  <c:v>19000</c:v>
                </c:pt>
                <c:pt idx="4">
                  <c:v>20000</c:v>
                </c:pt>
                <c:pt idx="5">
                  <c:v>21000</c:v>
                </c:pt>
                <c:pt idx="6">
                  <c:v>20000</c:v>
                </c:pt>
                <c:pt idx="7">
                  <c:v>18000</c:v>
                </c:pt>
                <c:pt idx="8">
                  <c:v>18000</c:v>
                </c:pt>
                <c:pt idx="9">
                  <c:v>16000</c:v>
                </c:pt>
                <c:pt idx="10">
                  <c:v>18000</c:v>
                </c:pt>
                <c:pt idx="11">
                  <c:v>23000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322560"/>
        <c:axId val="210324096"/>
      </c:lineChart>
      <c:catAx>
        <c:axId val="210322560"/>
        <c:scaling>
          <c:orientation val="minMax"/>
        </c:scaling>
        <c:delete val="0"/>
        <c:axPos val="b"/>
        <c:majorTickMark val="out"/>
        <c:minorTickMark val="none"/>
        <c:tickLblPos val="nextTo"/>
        <c:crossAx val="210324096"/>
        <c:crosses val="autoZero"/>
        <c:auto val="1"/>
        <c:lblAlgn val="ctr"/>
        <c:lblOffset val="100"/>
        <c:noMultiLvlLbl val="0"/>
      </c:catAx>
      <c:valAx>
        <c:axId val="210324096"/>
        <c:scaling>
          <c:orientation val="minMax"/>
        </c:scaling>
        <c:delete val="0"/>
        <c:axPos val="l"/>
        <c:majorGridlines/>
        <c:numFmt formatCode="&quot;$&quot;#,##0_);[Red]\(&quot;$&quot;#,##0\)" sourceLinked="1"/>
        <c:majorTickMark val="out"/>
        <c:minorTickMark val="none"/>
        <c:tickLblPos val="nextTo"/>
        <c:crossAx val="2103225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Classics</c:v>
                </c:pt>
              </c:strCache>
            </c:strRef>
          </c:tx>
          <c:invertIfNegative val="0"/>
          <c:cat>
            <c:strRef>
              <c:f>Sheet1!$B$1:$F$1</c:f>
              <c:strCache>
                <c:ptCount val="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strCache>
            </c:strRef>
          </c:cat>
          <c:val>
            <c:numRef>
              <c:f>Sheet1!$B$2:$F$2</c:f>
              <c:numCache>
                <c:formatCode>"$"#,##0.00</c:formatCode>
                <c:ptCount val="5"/>
                <c:pt idx="0">
                  <c:v>18580</c:v>
                </c:pt>
                <c:pt idx="1">
                  <c:v>69225</c:v>
                </c:pt>
                <c:pt idx="2">
                  <c:v>16326</c:v>
                </c:pt>
                <c:pt idx="3">
                  <c:v>10017</c:v>
                </c:pt>
                <c:pt idx="4">
                  <c:v>26134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Mystery</c:v>
                </c:pt>
              </c:strCache>
            </c:strRef>
          </c:tx>
          <c:invertIfNegative val="0"/>
          <c:cat>
            <c:strRef>
              <c:f>Sheet1!$B$1:$F$1</c:f>
              <c:strCache>
                <c:ptCount val="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strCache>
            </c:strRef>
          </c:cat>
          <c:val>
            <c:numRef>
              <c:f>Sheet1!$B$3:$F$3</c:f>
              <c:numCache>
                <c:formatCode>"$"#,##0.00</c:formatCode>
                <c:ptCount val="5"/>
                <c:pt idx="0">
                  <c:v>78970</c:v>
                </c:pt>
                <c:pt idx="1">
                  <c:v>82262</c:v>
                </c:pt>
                <c:pt idx="2">
                  <c:v>48640</c:v>
                </c:pt>
                <c:pt idx="3">
                  <c:v>49985</c:v>
                </c:pt>
                <c:pt idx="4">
                  <c:v>73428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Romance</c:v>
                </c:pt>
              </c:strCache>
            </c:strRef>
          </c:tx>
          <c:invertIfNegative val="0"/>
          <c:cat>
            <c:strRef>
              <c:f>Sheet1!$B$1:$F$1</c:f>
              <c:strCache>
                <c:ptCount val="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strCache>
            </c:strRef>
          </c:cat>
          <c:val>
            <c:numRef>
              <c:f>Sheet1!$B$4:$F$4</c:f>
              <c:numCache>
                <c:formatCode>"$"#,##0.00</c:formatCode>
                <c:ptCount val="5"/>
                <c:pt idx="0">
                  <c:v>94236</c:v>
                </c:pt>
                <c:pt idx="1">
                  <c:v>131390</c:v>
                </c:pt>
                <c:pt idx="2">
                  <c:v>79022</c:v>
                </c:pt>
                <c:pt idx="3">
                  <c:v>71009</c:v>
                </c:pt>
                <c:pt idx="4">
                  <c:v>81474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Sci-Fi &amp; Fantasy</c:v>
                </c:pt>
              </c:strCache>
            </c:strRef>
          </c:tx>
          <c:invertIfNegative val="0"/>
          <c:cat>
            <c:strRef>
              <c:f>Sheet1!$B$1:$F$1</c:f>
              <c:strCache>
                <c:ptCount val="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strCache>
            </c:strRef>
          </c:cat>
          <c:val>
            <c:numRef>
              <c:f>Sheet1!$B$5:$F$5</c:f>
              <c:numCache>
                <c:formatCode>"$"#,##0.00</c:formatCode>
                <c:ptCount val="5"/>
                <c:pt idx="0">
                  <c:v>16730</c:v>
                </c:pt>
                <c:pt idx="1">
                  <c:v>19730</c:v>
                </c:pt>
                <c:pt idx="2">
                  <c:v>12109</c:v>
                </c:pt>
                <c:pt idx="3">
                  <c:v>11355</c:v>
                </c:pt>
                <c:pt idx="4">
                  <c:v>17686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Young Adult</c:v>
                </c:pt>
              </c:strCache>
            </c:strRef>
          </c:tx>
          <c:invertIfNegative val="0"/>
          <c:cat>
            <c:strRef>
              <c:f>Sheet1!$B$1:$F$1</c:f>
              <c:strCache>
                <c:ptCount val="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strCache>
            </c:strRef>
          </c:cat>
          <c:val>
            <c:numRef>
              <c:f>Sheet1!$B$6:$F$6</c:f>
              <c:numCache>
                <c:formatCode>"$"#,##0.00</c:formatCode>
                <c:ptCount val="5"/>
                <c:pt idx="0">
                  <c:v>35358</c:v>
                </c:pt>
                <c:pt idx="1">
                  <c:v>42685</c:v>
                </c:pt>
                <c:pt idx="2">
                  <c:v>20893</c:v>
                </c:pt>
                <c:pt idx="3">
                  <c:v>16065</c:v>
                </c:pt>
                <c:pt idx="4">
                  <c:v>21388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210419712"/>
        <c:axId val="210421248"/>
      </c:barChart>
      <c:catAx>
        <c:axId val="210419712"/>
        <c:scaling>
          <c:orientation val="minMax"/>
        </c:scaling>
        <c:delete val="0"/>
        <c:axPos val="b"/>
        <c:majorTickMark val="none"/>
        <c:minorTickMark val="none"/>
        <c:tickLblPos val="nextTo"/>
        <c:crossAx val="210421248"/>
        <c:crosses val="autoZero"/>
        <c:auto val="1"/>
        <c:lblAlgn val="ctr"/>
        <c:lblOffset val="100"/>
        <c:noMultiLvlLbl val="0"/>
      </c:catAx>
      <c:valAx>
        <c:axId val="210421248"/>
        <c:scaling>
          <c:orientation val="minMax"/>
        </c:scaling>
        <c:delete val="0"/>
        <c:axPos val="l"/>
        <c:majorGridlines/>
        <c:numFmt formatCode="&quot;$&quot;#,##0.00" sourceLinked="1"/>
        <c:majorTickMark val="none"/>
        <c:minorTickMark val="none"/>
        <c:tickLblPos val="nextTo"/>
        <c:crossAx val="21041971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FAB659-95A8-4E8A-A3E7-DE50AB182833}" type="doc">
      <dgm:prSet loTypeId="urn:microsoft.com/office/officeart/2005/8/layout/vList2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596AD998-F005-4CE2-90CB-ADE3C5F1DF33}">
      <dgm:prSet/>
      <dgm:spPr>
        <a:gradFill flip="none" rotWithShape="0">
          <a:gsLst>
            <a:gs pos="0">
              <a:schemeClr val="accent3">
                <a:lumMod val="75000"/>
                <a:shade val="30000"/>
                <a:satMod val="115000"/>
              </a:schemeClr>
            </a:gs>
            <a:gs pos="50000">
              <a:schemeClr val="accent3">
                <a:lumMod val="75000"/>
                <a:shade val="67500"/>
                <a:satMod val="115000"/>
              </a:schemeClr>
            </a:gs>
            <a:gs pos="100000">
              <a:schemeClr val="accent3">
                <a:lumMod val="75000"/>
                <a:shade val="100000"/>
                <a:satMod val="115000"/>
              </a:schemeClr>
            </a:gs>
          </a:gsLst>
          <a:lin ang="16200000" scaled="1"/>
          <a:tileRect/>
        </a:gradFill>
      </dgm:spPr>
      <dgm:t>
        <a:bodyPr/>
        <a:lstStyle/>
        <a:p>
          <a:pPr rtl="0"/>
          <a:r>
            <a:rPr lang="en-US" baseline="0" dirty="0" smtClean="0"/>
            <a:t>Continue to expand Romance Section</a:t>
          </a:r>
          <a:endParaRPr lang="en-US" dirty="0"/>
        </a:p>
      </dgm:t>
    </dgm:pt>
    <dgm:pt modelId="{306DB34F-6315-49E9-830A-10471E42F1B9}" type="parTrans" cxnId="{35B53A47-586F-433D-9E51-76F298C19579}">
      <dgm:prSet/>
      <dgm:spPr/>
      <dgm:t>
        <a:bodyPr/>
        <a:lstStyle/>
        <a:p>
          <a:endParaRPr lang="en-US"/>
        </a:p>
      </dgm:t>
    </dgm:pt>
    <dgm:pt modelId="{34CD63F1-ACCA-48E5-9F39-61261732499D}" type="sibTrans" cxnId="{35B53A47-586F-433D-9E51-76F298C19579}">
      <dgm:prSet/>
      <dgm:spPr/>
      <dgm:t>
        <a:bodyPr/>
        <a:lstStyle/>
        <a:p>
          <a:endParaRPr lang="en-US"/>
        </a:p>
      </dgm:t>
    </dgm:pt>
    <dgm:pt modelId="{44F2EB44-90B0-49A9-B80C-676E754B84A1}">
      <dgm:prSet/>
      <dgm:spPr/>
      <dgm:t>
        <a:bodyPr/>
        <a:lstStyle/>
        <a:p>
          <a:pPr rtl="0"/>
          <a:r>
            <a:rPr lang="en-US" dirty="0" smtClean="0"/>
            <a:t>Next big subgenre: Historical Fantasy</a:t>
          </a:r>
          <a:endParaRPr lang="en-US" dirty="0"/>
        </a:p>
      </dgm:t>
    </dgm:pt>
    <dgm:pt modelId="{AF4D0E8A-1CB0-423F-8814-C8B1E36CBBBD}" type="parTrans" cxnId="{9D97C379-F7DB-486A-82D4-EC05088FBB7B}">
      <dgm:prSet/>
      <dgm:spPr/>
      <dgm:t>
        <a:bodyPr/>
        <a:lstStyle/>
        <a:p>
          <a:endParaRPr lang="en-US"/>
        </a:p>
      </dgm:t>
    </dgm:pt>
    <dgm:pt modelId="{B125C562-D059-4D86-9AB9-23C643C6DBF0}" type="sibTrans" cxnId="{9D97C379-F7DB-486A-82D4-EC05088FBB7B}">
      <dgm:prSet/>
      <dgm:spPr/>
      <dgm:t>
        <a:bodyPr/>
        <a:lstStyle/>
        <a:p>
          <a:endParaRPr lang="en-US"/>
        </a:p>
      </dgm:t>
    </dgm:pt>
    <dgm:pt modelId="{22075E2B-55DD-4CE0-B52B-ACFDE908E312}">
      <dgm:prSet/>
      <dgm:spPr>
        <a:gradFill flip="none" rotWithShape="0">
          <a:gsLst>
            <a:gs pos="0">
              <a:schemeClr val="accent3">
                <a:lumMod val="75000"/>
                <a:shade val="30000"/>
                <a:satMod val="115000"/>
              </a:schemeClr>
            </a:gs>
            <a:gs pos="50000">
              <a:schemeClr val="accent3">
                <a:lumMod val="75000"/>
                <a:shade val="67500"/>
                <a:satMod val="115000"/>
              </a:schemeClr>
            </a:gs>
            <a:gs pos="100000">
              <a:schemeClr val="accent3">
                <a:lumMod val="75000"/>
                <a:shade val="100000"/>
                <a:satMod val="115000"/>
              </a:schemeClr>
            </a:gs>
          </a:gsLst>
          <a:lin ang="16200000" scaled="1"/>
          <a:tileRect/>
        </a:gradFill>
      </dgm:spPr>
      <dgm:t>
        <a:bodyPr/>
        <a:lstStyle/>
        <a:p>
          <a:pPr rtl="0"/>
          <a:r>
            <a:rPr lang="en-US" dirty="0" smtClean="0"/>
            <a:t>Expand Mystery Section</a:t>
          </a:r>
          <a:endParaRPr lang="en-US" dirty="0"/>
        </a:p>
      </dgm:t>
    </dgm:pt>
    <dgm:pt modelId="{63C97154-7E6E-4E0C-9F80-75B0C166775E}" type="parTrans" cxnId="{DA1EDAB7-9F97-44A0-ADEC-6ECAA57AAF83}">
      <dgm:prSet/>
      <dgm:spPr/>
      <dgm:t>
        <a:bodyPr/>
        <a:lstStyle/>
        <a:p>
          <a:endParaRPr lang="en-US"/>
        </a:p>
      </dgm:t>
    </dgm:pt>
    <dgm:pt modelId="{36C02BF7-6E04-45AC-AF93-F4D800D0BC65}" type="sibTrans" cxnId="{DA1EDAB7-9F97-44A0-ADEC-6ECAA57AAF83}">
      <dgm:prSet/>
      <dgm:spPr/>
      <dgm:t>
        <a:bodyPr/>
        <a:lstStyle/>
        <a:p>
          <a:endParaRPr lang="en-US"/>
        </a:p>
      </dgm:t>
    </dgm:pt>
    <dgm:pt modelId="{B3BE3871-C0BD-4E60-A5E9-8508953F790B}">
      <dgm:prSet/>
      <dgm:spPr/>
      <dgm:t>
        <a:bodyPr/>
        <a:lstStyle/>
        <a:p>
          <a:pPr rtl="0"/>
          <a:r>
            <a:rPr lang="en-US" dirty="0" smtClean="0"/>
            <a:t>Larger stock of new releases</a:t>
          </a:r>
          <a:endParaRPr lang="en-US" dirty="0"/>
        </a:p>
      </dgm:t>
    </dgm:pt>
    <dgm:pt modelId="{00B05B2A-7018-4055-B2B1-2E541C0B86D4}" type="parTrans" cxnId="{E9A62FFB-62F8-4F57-A83B-848B1A0ACFE9}">
      <dgm:prSet/>
      <dgm:spPr/>
      <dgm:t>
        <a:bodyPr/>
        <a:lstStyle/>
        <a:p>
          <a:endParaRPr lang="en-US"/>
        </a:p>
      </dgm:t>
    </dgm:pt>
    <dgm:pt modelId="{9901C9B9-2A3B-4B93-AAE9-27FA53ACCF1F}" type="sibTrans" cxnId="{E9A62FFB-62F8-4F57-A83B-848B1A0ACFE9}">
      <dgm:prSet/>
      <dgm:spPr/>
      <dgm:t>
        <a:bodyPr/>
        <a:lstStyle/>
        <a:p>
          <a:endParaRPr lang="en-US"/>
        </a:p>
      </dgm:t>
    </dgm:pt>
    <dgm:pt modelId="{9EFECEE7-7722-49E0-9AB2-DDBE65ECF7BE}">
      <dgm:prSet/>
      <dgm:spPr/>
      <dgm:t>
        <a:bodyPr/>
        <a:lstStyle/>
        <a:p>
          <a:pPr rtl="0"/>
          <a:r>
            <a:rPr lang="en-US" dirty="0" smtClean="0"/>
            <a:t>“Staff Picks” for older mysteries</a:t>
          </a:r>
          <a:endParaRPr lang="en-US" dirty="0"/>
        </a:p>
      </dgm:t>
    </dgm:pt>
    <dgm:pt modelId="{EEC0D147-BA65-4B78-9A2D-AFE62975357C}" type="parTrans" cxnId="{E0291D94-C31F-4E56-B59D-C7C2AE0A41CA}">
      <dgm:prSet/>
      <dgm:spPr/>
      <dgm:t>
        <a:bodyPr/>
        <a:lstStyle/>
        <a:p>
          <a:endParaRPr lang="en-US"/>
        </a:p>
      </dgm:t>
    </dgm:pt>
    <dgm:pt modelId="{F8D156E2-2248-43F7-BC5D-17038E74287C}" type="sibTrans" cxnId="{E0291D94-C31F-4E56-B59D-C7C2AE0A41CA}">
      <dgm:prSet/>
      <dgm:spPr/>
      <dgm:t>
        <a:bodyPr/>
        <a:lstStyle/>
        <a:p>
          <a:endParaRPr lang="en-US"/>
        </a:p>
      </dgm:t>
    </dgm:pt>
    <dgm:pt modelId="{0418258B-FA7F-46E1-9675-6F8D553B47F6}">
      <dgm:prSet/>
      <dgm:spPr>
        <a:gradFill flip="none" rotWithShape="0">
          <a:gsLst>
            <a:gs pos="0">
              <a:schemeClr val="accent3">
                <a:lumMod val="75000"/>
                <a:shade val="30000"/>
                <a:satMod val="115000"/>
              </a:schemeClr>
            </a:gs>
            <a:gs pos="50000">
              <a:schemeClr val="accent3">
                <a:lumMod val="75000"/>
                <a:shade val="67500"/>
                <a:satMod val="115000"/>
              </a:schemeClr>
            </a:gs>
            <a:gs pos="100000">
              <a:schemeClr val="accent3">
                <a:lumMod val="75000"/>
                <a:shade val="100000"/>
                <a:satMod val="115000"/>
              </a:schemeClr>
            </a:gs>
          </a:gsLst>
          <a:lin ang="16200000" scaled="1"/>
          <a:tileRect/>
        </a:gradFill>
      </dgm:spPr>
      <dgm:t>
        <a:bodyPr/>
        <a:lstStyle/>
        <a:p>
          <a:pPr rtl="0"/>
          <a:r>
            <a:rPr lang="en-US" dirty="0" smtClean="0"/>
            <a:t>Bigger push for Young Adults</a:t>
          </a:r>
          <a:endParaRPr lang="en-US" dirty="0"/>
        </a:p>
      </dgm:t>
    </dgm:pt>
    <dgm:pt modelId="{A1AB059A-83DF-4C3D-9CD0-C619AD0DA74C}" type="parTrans" cxnId="{7A9C3DA3-6825-44AB-8532-B26E75C2177A}">
      <dgm:prSet/>
      <dgm:spPr/>
      <dgm:t>
        <a:bodyPr/>
        <a:lstStyle/>
        <a:p>
          <a:endParaRPr lang="en-US"/>
        </a:p>
      </dgm:t>
    </dgm:pt>
    <dgm:pt modelId="{B1A93AE9-5EEC-45DD-8C42-35D61B9B9DEE}" type="sibTrans" cxnId="{7A9C3DA3-6825-44AB-8532-B26E75C2177A}">
      <dgm:prSet/>
      <dgm:spPr/>
      <dgm:t>
        <a:bodyPr/>
        <a:lstStyle/>
        <a:p>
          <a:endParaRPr lang="en-US"/>
        </a:p>
      </dgm:t>
    </dgm:pt>
    <dgm:pt modelId="{03B95EC0-1594-4BA1-B3B9-35F359F3C589}">
      <dgm:prSet/>
      <dgm:spPr/>
      <dgm:t>
        <a:bodyPr/>
        <a:lstStyle/>
        <a:p>
          <a:pPr rtl="0"/>
          <a:r>
            <a:rPr lang="en-US" dirty="0" smtClean="0"/>
            <a:t>Teen promotions- discounts, readings, book events</a:t>
          </a:r>
          <a:endParaRPr lang="en-US" dirty="0"/>
        </a:p>
      </dgm:t>
    </dgm:pt>
    <dgm:pt modelId="{EAF47F08-523C-49A2-A2FE-C9716F055AA2}" type="parTrans" cxnId="{F2A723E2-749A-463A-8FA9-CB9F2EA47E09}">
      <dgm:prSet/>
      <dgm:spPr/>
      <dgm:t>
        <a:bodyPr/>
        <a:lstStyle/>
        <a:p>
          <a:endParaRPr lang="en-US"/>
        </a:p>
      </dgm:t>
    </dgm:pt>
    <dgm:pt modelId="{577B35D9-3A60-4AC4-8B76-61153C994F63}" type="sibTrans" cxnId="{F2A723E2-749A-463A-8FA9-CB9F2EA47E09}">
      <dgm:prSet/>
      <dgm:spPr/>
      <dgm:t>
        <a:bodyPr/>
        <a:lstStyle/>
        <a:p>
          <a:endParaRPr lang="en-US"/>
        </a:p>
      </dgm:t>
    </dgm:pt>
    <dgm:pt modelId="{78B6BD4A-8B6A-4192-9533-CD60697F3E86}">
      <dgm:prSet/>
      <dgm:spPr/>
      <dgm:t>
        <a:bodyPr/>
        <a:lstStyle/>
        <a:p>
          <a:pPr rtl="0"/>
          <a:r>
            <a:rPr lang="en-US" dirty="0" smtClean="0"/>
            <a:t>Highlight Young Adult series</a:t>
          </a:r>
          <a:endParaRPr lang="en-US" dirty="0"/>
        </a:p>
      </dgm:t>
    </dgm:pt>
    <dgm:pt modelId="{454D2C9E-E851-4ECD-9319-20384BCF1966}" type="parTrans" cxnId="{B2260A46-7E27-494E-ABF1-BF8E7E0F86F4}">
      <dgm:prSet/>
      <dgm:spPr/>
      <dgm:t>
        <a:bodyPr/>
        <a:lstStyle/>
        <a:p>
          <a:endParaRPr lang="en-US"/>
        </a:p>
      </dgm:t>
    </dgm:pt>
    <dgm:pt modelId="{AC8A385D-C4C6-4DEC-A990-3867DEA587AC}" type="sibTrans" cxnId="{B2260A46-7E27-494E-ABF1-BF8E7E0F86F4}">
      <dgm:prSet/>
      <dgm:spPr/>
      <dgm:t>
        <a:bodyPr/>
        <a:lstStyle/>
        <a:p>
          <a:endParaRPr lang="en-US"/>
        </a:p>
      </dgm:t>
    </dgm:pt>
    <dgm:pt modelId="{EF8F1E6B-39BF-4BDF-8FDA-A04560EC28D3}">
      <dgm:prSet/>
      <dgm:spPr/>
      <dgm:t>
        <a:bodyPr/>
        <a:lstStyle/>
        <a:p>
          <a:pPr rtl="0"/>
          <a:r>
            <a:rPr lang="en-US" dirty="0" smtClean="0"/>
            <a:t>Promote “Crossover” books</a:t>
          </a:r>
          <a:endParaRPr lang="en-US" dirty="0"/>
        </a:p>
      </dgm:t>
    </dgm:pt>
    <dgm:pt modelId="{80087E53-D272-47E9-A2BE-E399BC1F88C5}" type="parTrans" cxnId="{FAFA3A13-DC78-4033-AEC8-CA0DDA48D111}">
      <dgm:prSet/>
      <dgm:spPr/>
      <dgm:t>
        <a:bodyPr/>
        <a:lstStyle/>
        <a:p>
          <a:endParaRPr lang="en-US"/>
        </a:p>
      </dgm:t>
    </dgm:pt>
    <dgm:pt modelId="{1715015F-48A9-4808-A9AA-4264BF707AD1}" type="sibTrans" cxnId="{FAFA3A13-DC78-4033-AEC8-CA0DDA48D111}">
      <dgm:prSet/>
      <dgm:spPr/>
      <dgm:t>
        <a:bodyPr/>
        <a:lstStyle/>
        <a:p>
          <a:endParaRPr lang="en-US"/>
        </a:p>
      </dgm:t>
    </dgm:pt>
    <dgm:pt modelId="{FBC38356-18B0-4A85-8C4B-58B8D4881316}">
      <dgm:prSet/>
      <dgm:spPr/>
      <dgm:t>
        <a:bodyPr/>
        <a:lstStyle/>
        <a:p>
          <a:pPr rtl="0"/>
          <a:r>
            <a:rPr lang="en-US" dirty="0" smtClean="0"/>
            <a:t>Teen Romance</a:t>
          </a:r>
          <a:endParaRPr lang="en-US" dirty="0"/>
        </a:p>
      </dgm:t>
    </dgm:pt>
    <dgm:pt modelId="{2EE29A51-5CB5-40CF-8DBB-956A0611DB69}" type="parTrans" cxnId="{A098993B-4E88-40B7-95BA-D166013A8C32}">
      <dgm:prSet/>
      <dgm:spPr/>
      <dgm:t>
        <a:bodyPr/>
        <a:lstStyle/>
        <a:p>
          <a:endParaRPr lang="en-US"/>
        </a:p>
      </dgm:t>
    </dgm:pt>
    <dgm:pt modelId="{3145386D-EA93-44B7-9B74-3FEF1EAF32D3}" type="sibTrans" cxnId="{A098993B-4E88-40B7-95BA-D166013A8C32}">
      <dgm:prSet/>
      <dgm:spPr/>
      <dgm:t>
        <a:bodyPr/>
        <a:lstStyle/>
        <a:p>
          <a:endParaRPr lang="en-US"/>
        </a:p>
      </dgm:t>
    </dgm:pt>
    <dgm:pt modelId="{446917F6-5D57-4731-BA12-FBE65F004C04}">
      <dgm:prSet/>
      <dgm:spPr/>
      <dgm:t>
        <a:bodyPr/>
        <a:lstStyle/>
        <a:p>
          <a:pPr rtl="0"/>
          <a:r>
            <a:rPr lang="en-US" dirty="0" smtClean="0"/>
            <a:t>Young Adult Sci-Fi</a:t>
          </a:r>
          <a:endParaRPr lang="en-US" dirty="0"/>
        </a:p>
      </dgm:t>
    </dgm:pt>
    <dgm:pt modelId="{32DA192B-4E70-44F2-8413-FA23BE750DCC}" type="parTrans" cxnId="{0582AC8C-E868-45D1-BDCA-4540F191A654}">
      <dgm:prSet/>
      <dgm:spPr/>
      <dgm:t>
        <a:bodyPr/>
        <a:lstStyle/>
        <a:p>
          <a:endParaRPr lang="en-US"/>
        </a:p>
      </dgm:t>
    </dgm:pt>
    <dgm:pt modelId="{5BE13B64-287B-46F0-9A78-97FA69773564}" type="sibTrans" cxnId="{0582AC8C-E868-45D1-BDCA-4540F191A654}">
      <dgm:prSet/>
      <dgm:spPr/>
      <dgm:t>
        <a:bodyPr/>
        <a:lstStyle/>
        <a:p>
          <a:endParaRPr lang="en-US"/>
        </a:p>
      </dgm:t>
    </dgm:pt>
    <dgm:pt modelId="{A194AAC4-5877-4716-AC00-4EB0DEAFF800}">
      <dgm:prSet/>
      <dgm:spPr>
        <a:gradFill flip="none" rotWithShape="0">
          <a:gsLst>
            <a:gs pos="0">
              <a:schemeClr val="accent3">
                <a:lumMod val="75000"/>
                <a:shade val="30000"/>
                <a:satMod val="115000"/>
              </a:schemeClr>
            </a:gs>
            <a:gs pos="50000">
              <a:schemeClr val="accent3">
                <a:lumMod val="75000"/>
                <a:shade val="67500"/>
                <a:satMod val="115000"/>
              </a:schemeClr>
            </a:gs>
            <a:gs pos="100000">
              <a:schemeClr val="accent3">
                <a:lumMod val="75000"/>
                <a:shade val="100000"/>
                <a:satMod val="115000"/>
              </a:schemeClr>
            </a:gs>
          </a:gsLst>
          <a:lin ang="16200000" scaled="1"/>
          <a:tileRect/>
        </a:gradFill>
      </dgm:spPr>
      <dgm:t>
        <a:bodyPr/>
        <a:lstStyle/>
        <a:p>
          <a:pPr rtl="0"/>
          <a:r>
            <a:rPr lang="en-US" dirty="0" smtClean="0"/>
            <a:t>Start Proposed Sci-Fi/Fantasy Book Club</a:t>
          </a:r>
          <a:endParaRPr lang="en-US" dirty="0"/>
        </a:p>
      </dgm:t>
    </dgm:pt>
    <dgm:pt modelId="{CDFE1EA9-F958-4034-BBD7-00435B7D63F4}" type="parTrans" cxnId="{90BBD535-A55A-4DBA-8419-0DC147EA9EC9}">
      <dgm:prSet/>
      <dgm:spPr/>
      <dgm:t>
        <a:bodyPr/>
        <a:lstStyle/>
        <a:p>
          <a:endParaRPr lang="en-US"/>
        </a:p>
      </dgm:t>
    </dgm:pt>
    <dgm:pt modelId="{E3758E8C-35D8-400D-A8B8-7A6B65B28C72}" type="sibTrans" cxnId="{90BBD535-A55A-4DBA-8419-0DC147EA9EC9}">
      <dgm:prSet/>
      <dgm:spPr/>
      <dgm:t>
        <a:bodyPr/>
        <a:lstStyle/>
        <a:p>
          <a:endParaRPr lang="en-US"/>
        </a:p>
      </dgm:t>
    </dgm:pt>
    <dgm:pt modelId="{ED924A91-4747-4EC1-A73B-7142365168F2}">
      <dgm:prSet/>
      <dgm:spPr>
        <a:gradFill flip="none" rotWithShape="0">
          <a:gsLst>
            <a:gs pos="0">
              <a:schemeClr val="accent3">
                <a:lumMod val="75000"/>
                <a:shade val="30000"/>
                <a:satMod val="115000"/>
              </a:schemeClr>
            </a:gs>
            <a:gs pos="50000">
              <a:schemeClr val="accent3">
                <a:lumMod val="75000"/>
                <a:shade val="67500"/>
                <a:satMod val="115000"/>
              </a:schemeClr>
            </a:gs>
            <a:gs pos="100000">
              <a:schemeClr val="accent3">
                <a:lumMod val="75000"/>
                <a:shade val="100000"/>
                <a:satMod val="115000"/>
              </a:schemeClr>
            </a:gs>
          </a:gsLst>
          <a:lin ang="16200000" scaled="1"/>
          <a:tileRect/>
        </a:gradFill>
      </dgm:spPr>
      <dgm:t>
        <a:bodyPr/>
        <a:lstStyle/>
        <a:p>
          <a:pPr rtl="0"/>
          <a:r>
            <a:rPr lang="en-US" dirty="0" smtClean="0"/>
            <a:t>Continue Classic Book of the Month Series</a:t>
          </a:r>
          <a:endParaRPr lang="en-US" dirty="0"/>
        </a:p>
      </dgm:t>
    </dgm:pt>
    <dgm:pt modelId="{D1B6889A-449D-4907-8874-6E28E8931D66}" type="parTrans" cxnId="{D2D14713-476A-4B81-9EB4-9294C46860D2}">
      <dgm:prSet/>
      <dgm:spPr/>
      <dgm:t>
        <a:bodyPr/>
        <a:lstStyle/>
        <a:p>
          <a:endParaRPr lang="en-US"/>
        </a:p>
      </dgm:t>
    </dgm:pt>
    <dgm:pt modelId="{8D624C83-3F53-4997-B428-5306210F0B0D}" type="sibTrans" cxnId="{D2D14713-476A-4B81-9EB4-9294C46860D2}">
      <dgm:prSet/>
      <dgm:spPr/>
      <dgm:t>
        <a:bodyPr/>
        <a:lstStyle/>
        <a:p>
          <a:endParaRPr lang="en-US"/>
        </a:p>
      </dgm:t>
    </dgm:pt>
    <dgm:pt modelId="{A9CBC847-A2DD-41D2-90BA-7301378A7C54}" type="pres">
      <dgm:prSet presAssocID="{3FFAB659-95A8-4E8A-A3E7-DE50AB18283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B7C2FE7-1020-44C6-A77C-9D67C9A1E85E}" type="pres">
      <dgm:prSet presAssocID="{596AD998-F005-4CE2-90CB-ADE3C5F1DF33}" presName="parentText" presStyleLbl="node1" presStyleIdx="0" presStyleCnt="5" custLinFactNeighborX="-10526" custLinFactNeighborY="-4250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C6FE97-7291-4C0F-BAE2-8559A8D30148}" type="pres">
      <dgm:prSet presAssocID="{596AD998-F005-4CE2-90CB-ADE3C5F1DF33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70FD4E-FCF9-4F74-A2B4-F4C744CBAB8F}" type="pres">
      <dgm:prSet presAssocID="{22075E2B-55DD-4CE0-B52B-ACFDE908E312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9ADB2-216A-445C-AC97-B386AF35C5E4}" type="pres">
      <dgm:prSet presAssocID="{22075E2B-55DD-4CE0-B52B-ACFDE908E312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71B755-02FC-442E-8C21-62FC30ED0651}" type="pres">
      <dgm:prSet presAssocID="{0418258B-FA7F-46E1-9675-6F8D553B47F6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B5AD05-61DC-4032-A94A-E65C7CA1F045}" type="pres">
      <dgm:prSet presAssocID="{0418258B-FA7F-46E1-9675-6F8D553B47F6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2D556C-FF76-4282-A490-D2D2EC86980D}" type="pres">
      <dgm:prSet presAssocID="{ED924A91-4747-4EC1-A73B-7142365168F2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A6B61C-B2BC-4657-B692-BB13B439B99C}" type="pres">
      <dgm:prSet presAssocID="{8D624C83-3F53-4997-B428-5306210F0B0D}" presName="spacer" presStyleCnt="0"/>
      <dgm:spPr/>
    </dgm:pt>
    <dgm:pt modelId="{A59FD1CF-A8EA-43E6-B5CD-6CC832D83DB9}" type="pres">
      <dgm:prSet presAssocID="{A194AAC4-5877-4716-AC00-4EB0DEAFF800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A9C3DA3-6825-44AB-8532-B26E75C2177A}" srcId="{3FFAB659-95A8-4E8A-A3E7-DE50AB182833}" destId="{0418258B-FA7F-46E1-9675-6F8D553B47F6}" srcOrd="2" destOrd="0" parTransId="{A1AB059A-83DF-4C3D-9CD0-C619AD0DA74C}" sibTransId="{B1A93AE9-5EEC-45DD-8C42-35D61B9B9DEE}"/>
    <dgm:cxn modelId="{35B53A47-586F-433D-9E51-76F298C19579}" srcId="{3FFAB659-95A8-4E8A-A3E7-DE50AB182833}" destId="{596AD998-F005-4CE2-90CB-ADE3C5F1DF33}" srcOrd="0" destOrd="0" parTransId="{306DB34F-6315-49E9-830A-10471E42F1B9}" sibTransId="{34CD63F1-ACCA-48E5-9F39-61261732499D}"/>
    <dgm:cxn modelId="{D02D378E-B828-4A2F-A281-D6C62B1E2337}" type="presOf" srcId="{446917F6-5D57-4731-BA12-FBE65F004C04}" destId="{7EB5AD05-61DC-4032-A94A-E65C7CA1F045}" srcOrd="0" destOrd="4" presId="urn:microsoft.com/office/officeart/2005/8/layout/vList2"/>
    <dgm:cxn modelId="{3E23E6B9-E18A-455F-B53F-51FEB6289FBC}" type="presOf" srcId="{9EFECEE7-7722-49E0-9AB2-DDBE65ECF7BE}" destId="{51F9ADB2-216A-445C-AC97-B386AF35C5E4}" srcOrd="0" destOrd="1" presId="urn:microsoft.com/office/officeart/2005/8/layout/vList2"/>
    <dgm:cxn modelId="{D2D14713-476A-4B81-9EB4-9294C46860D2}" srcId="{3FFAB659-95A8-4E8A-A3E7-DE50AB182833}" destId="{ED924A91-4747-4EC1-A73B-7142365168F2}" srcOrd="3" destOrd="0" parTransId="{D1B6889A-449D-4907-8874-6E28E8931D66}" sibTransId="{8D624C83-3F53-4997-B428-5306210F0B0D}"/>
    <dgm:cxn modelId="{670D31EA-33AE-45F2-8BE0-B159C2CB384A}" type="presOf" srcId="{B3BE3871-C0BD-4E60-A5E9-8508953F790B}" destId="{51F9ADB2-216A-445C-AC97-B386AF35C5E4}" srcOrd="0" destOrd="0" presId="urn:microsoft.com/office/officeart/2005/8/layout/vList2"/>
    <dgm:cxn modelId="{2C5168B1-9F40-47E5-807A-D2C861876170}" type="presOf" srcId="{22075E2B-55DD-4CE0-B52B-ACFDE908E312}" destId="{ED70FD4E-FCF9-4F74-A2B4-F4C744CBAB8F}" srcOrd="0" destOrd="0" presId="urn:microsoft.com/office/officeart/2005/8/layout/vList2"/>
    <dgm:cxn modelId="{AA9A89EE-507E-452B-82E6-23F4A999B0E1}" type="presOf" srcId="{3FFAB659-95A8-4E8A-A3E7-DE50AB182833}" destId="{A9CBC847-A2DD-41D2-90BA-7301378A7C54}" srcOrd="0" destOrd="0" presId="urn:microsoft.com/office/officeart/2005/8/layout/vList2"/>
    <dgm:cxn modelId="{13435701-C665-4E2C-BC46-B22AB52CD306}" type="presOf" srcId="{44F2EB44-90B0-49A9-B80C-676E754B84A1}" destId="{77C6FE97-7291-4C0F-BAE2-8559A8D30148}" srcOrd="0" destOrd="0" presId="urn:microsoft.com/office/officeart/2005/8/layout/vList2"/>
    <dgm:cxn modelId="{0582AC8C-E868-45D1-BDCA-4540F191A654}" srcId="{EF8F1E6B-39BF-4BDF-8FDA-A04560EC28D3}" destId="{446917F6-5D57-4731-BA12-FBE65F004C04}" srcOrd="1" destOrd="0" parTransId="{32DA192B-4E70-44F2-8413-FA23BE750DCC}" sibTransId="{5BE13B64-287B-46F0-9A78-97FA69773564}"/>
    <dgm:cxn modelId="{B2260A46-7E27-494E-ABF1-BF8E7E0F86F4}" srcId="{0418258B-FA7F-46E1-9675-6F8D553B47F6}" destId="{78B6BD4A-8B6A-4192-9533-CD60697F3E86}" srcOrd="1" destOrd="0" parTransId="{454D2C9E-E851-4ECD-9319-20384BCF1966}" sibTransId="{AC8A385D-C4C6-4DEC-A990-3867DEA587AC}"/>
    <dgm:cxn modelId="{9D97C379-F7DB-486A-82D4-EC05088FBB7B}" srcId="{596AD998-F005-4CE2-90CB-ADE3C5F1DF33}" destId="{44F2EB44-90B0-49A9-B80C-676E754B84A1}" srcOrd="0" destOrd="0" parTransId="{AF4D0E8A-1CB0-423F-8814-C8B1E36CBBBD}" sibTransId="{B125C562-D059-4D86-9AB9-23C643C6DBF0}"/>
    <dgm:cxn modelId="{E0291D94-C31F-4E56-B59D-C7C2AE0A41CA}" srcId="{22075E2B-55DD-4CE0-B52B-ACFDE908E312}" destId="{9EFECEE7-7722-49E0-9AB2-DDBE65ECF7BE}" srcOrd="1" destOrd="0" parTransId="{EEC0D147-BA65-4B78-9A2D-AFE62975357C}" sibTransId="{F8D156E2-2248-43F7-BC5D-17038E74287C}"/>
    <dgm:cxn modelId="{4E115C6A-7ED9-46A9-8518-77DA35DBDFEA}" type="presOf" srcId="{EF8F1E6B-39BF-4BDF-8FDA-A04560EC28D3}" destId="{7EB5AD05-61DC-4032-A94A-E65C7CA1F045}" srcOrd="0" destOrd="2" presId="urn:microsoft.com/office/officeart/2005/8/layout/vList2"/>
    <dgm:cxn modelId="{CEAC409D-6EC1-44FB-B7A7-8413DE31832B}" type="presOf" srcId="{A194AAC4-5877-4716-AC00-4EB0DEAFF800}" destId="{A59FD1CF-A8EA-43E6-B5CD-6CC832D83DB9}" srcOrd="0" destOrd="0" presId="urn:microsoft.com/office/officeart/2005/8/layout/vList2"/>
    <dgm:cxn modelId="{E9A62FFB-62F8-4F57-A83B-848B1A0ACFE9}" srcId="{22075E2B-55DD-4CE0-B52B-ACFDE908E312}" destId="{B3BE3871-C0BD-4E60-A5E9-8508953F790B}" srcOrd="0" destOrd="0" parTransId="{00B05B2A-7018-4055-B2B1-2E541C0B86D4}" sibTransId="{9901C9B9-2A3B-4B93-AAE9-27FA53ACCF1F}"/>
    <dgm:cxn modelId="{DC370CC1-C6BA-4FBB-8D7C-CAF3FE2BE7F9}" type="presOf" srcId="{0418258B-FA7F-46E1-9675-6F8D553B47F6}" destId="{3571B755-02FC-442E-8C21-62FC30ED0651}" srcOrd="0" destOrd="0" presId="urn:microsoft.com/office/officeart/2005/8/layout/vList2"/>
    <dgm:cxn modelId="{4B46DA10-505C-4FF7-A786-7F502D2B9DE1}" type="presOf" srcId="{596AD998-F005-4CE2-90CB-ADE3C5F1DF33}" destId="{DB7C2FE7-1020-44C6-A77C-9D67C9A1E85E}" srcOrd="0" destOrd="0" presId="urn:microsoft.com/office/officeart/2005/8/layout/vList2"/>
    <dgm:cxn modelId="{A098993B-4E88-40B7-95BA-D166013A8C32}" srcId="{EF8F1E6B-39BF-4BDF-8FDA-A04560EC28D3}" destId="{FBC38356-18B0-4A85-8C4B-58B8D4881316}" srcOrd="0" destOrd="0" parTransId="{2EE29A51-5CB5-40CF-8DBB-956A0611DB69}" sibTransId="{3145386D-EA93-44B7-9B74-3FEF1EAF32D3}"/>
    <dgm:cxn modelId="{DA1EDAB7-9F97-44A0-ADEC-6ECAA57AAF83}" srcId="{3FFAB659-95A8-4E8A-A3E7-DE50AB182833}" destId="{22075E2B-55DD-4CE0-B52B-ACFDE908E312}" srcOrd="1" destOrd="0" parTransId="{63C97154-7E6E-4E0C-9F80-75B0C166775E}" sibTransId="{36C02BF7-6E04-45AC-AF93-F4D800D0BC65}"/>
    <dgm:cxn modelId="{A641DE7F-7984-4773-8915-E75DF7450496}" type="presOf" srcId="{ED924A91-4747-4EC1-A73B-7142365168F2}" destId="{512D556C-FF76-4282-A490-D2D2EC86980D}" srcOrd="0" destOrd="0" presId="urn:microsoft.com/office/officeart/2005/8/layout/vList2"/>
    <dgm:cxn modelId="{6DDFD299-20C5-4B2A-8117-92C7F5559B11}" type="presOf" srcId="{FBC38356-18B0-4A85-8C4B-58B8D4881316}" destId="{7EB5AD05-61DC-4032-A94A-E65C7CA1F045}" srcOrd="0" destOrd="3" presId="urn:microsoft.com/office/officeart/2005/8/layout/vList2"/>
    <dgm:cxn modelId="{1E82C07D-225B-4DC3-A520-4D8DA77B1D31}" type="presOf" srcId="{03B95EC0-1594-4BA1-B3B9-35F359F3C589}" destId="{7EB5AD05-61DC-4032-A94A-E65C7CA1F045}" srcOrd="0" destOrd="0" presId="urn:microsoft.com/office/officeart/2005/8/layout/vList2"/>
    <dgm:cxn modelId="{24725CB3-BD58-42A9-95E1-52683C3BFB95}" type="presOf" srcId="{78B6BD4A-8B6A-4192-9533-CD60697F3E86}" destId="{7EB5AD05-61DC-4032-A94A-E65C7CA1F045}" srcOrd="0" destOrd="1" presId="urn:microsoft.com/office/officeart/2005/8/layout/vList2"/>
    <dgm:cxn modelId="{FAFA3A13-DC78-4033-AEC8-CA0DDA48D111}" srcId="{0418258B-FA7F-46E1-9675-6F8D553B47F6}" destId="{EF8F1E6B-39BF-4BDF-8FDA-A04560EC28D3}" srcOrd="2" destOrd="0" parTransId="{80087E53-D272-47E9-A2BE-E399BC1F88C5}" sibTransId="{1715015F-48A9-4808-A9AA-4264BF707AD1}"/>
    <dgm:cxn modelId="{F2A723E2-749A-463A-8FA9-CB9F2EA47E09}" srcId="{0418258B-FA7F-46E1-9675-6F8D553B47F6}" destId="{03B95EC0-1594-4BA1-B3B9-35F359F3C589}" srcOrd="0" destOrd="0" parTransId="{EAF47F08-523C-49A2-A2FE-C9716F055AA2}" sibTransId="{577B35D9-3A60-4AC4-8B76-61153C994F63}"/>
    <dgm:cxn modelId="{90BBD535-A55A-4DBA-8419-0DC147EA9EC9}" srcId="{3FFAB659-95A8-4E8A-A3E7-DE50AB182833}" destId="{A194AAC4-5877-4716-AC00-4EB0DEAFF800}" srcOrd="4" destOrd="0" parTransId="{CDFE1EA9-F958-4034-BBD7-00435B7D63F4}" sibTransId="{E3758E8C-35D8-400D-A8B8-7A6B65B28C72}"/>
    <dgm:cxn modelId="{2136984C-03AE-4515-BE57-91789460F625}" type="presParOf" srcId="{A9CBC847-A2DD-41D2-90BA-7301378A7C54}" destId="{DB7C2FE7-1020-44C6-A77C-9D67C9A1E85E}" srcOrd="0" destOrd="0" presId="urn:microsoft.com/office/officeart/2005/8/layout/vList2"/>
    <dgm:cxn modelId="{4381664D-F6CF-4F5C-9969-52B8C26F43D4}" type="presParOf" srcId="{A9CBC847-A2DD-41D2-90BA-7301378A7C54}" destId="{77C6FE97-7291-4C0F-BAE2-8559A8D30148}" srcOrd="1" destOrd="0" presId="urn:microsoft.com/office/officeart/2005/8/layout/vList2"/>
    <dgm:cxn modelId="{6DB8A0EE-72DA-4D36-90FA-A4B10E8D4022}" type="presParOf" srcId="{A9CBC847-A2DD-41D2-90BA-7301378A7C54}" destId="{ED70FD4E-FCF9-4F74-A2B4-F4C744CBAB8F}" srcOrd="2" destOrd="0" presId="urn:microsoft.com/office/officeart/2005/8/layout/vList2"/>
    <dgm:cxn modelId="{99F93101-C22B-4FE0-B482-C3A5E6354FB3}" type="presParOf" srcId="{A9CBC847-A2DD-41D2-90BA-7301378A7C54}" destId="{51F9ADB2-216A-445C-AC97-B386AF35C5E4}" srcOrd="3" destOrd="0" presId="urn:microsoft.com/office/officeart/2005/8/layout/vList2"/>
    <dgm:cxn modelId="{6BDD8282-F84C-46F4-B533-AF7E5F4AAF2D}" type="presParOf" srcId="{A9CBC847-A2DD-41D2-90BA-7301378A7C54}" destId="{3571B755-02FC-442E-8C21-62FC30ED0651}" srcOrd="4" destOrd="0" presId="urn:microsoft.com/office/officeart/2005/8/layout/vList2"/>
    <dgm:cxn modelId="{7C996658-2FCD-46FE-A86C-1F19A8F575CB}" type="presParOf" srcId="{A9CBC847-A2DD-41D2-90BA-7301378A7C54}" destId="{7EB5AD05-61DC-4032-A94A-E65C7CA1F045}" srcOrd="5" destOrd="0" presId="urn:microsoft.com/office/officeart/2005/8/layout/vList2"/>
    <dgm:cxn modelId="{9C3DAED5-FFD6-40A9-8681-61B37900DA9D}" type="presParOf" srcId="{A9CBC847-A2DD-41D2-90BA-7301378A7C54}" destId="{512D556C-FF76-4282-A490-D2D2EC86980D}" srcOrd="6" destOrd="0" presId="urn:microsoft.com/office/officeart/2005/8/layout/vList2"/>
    <dgm:cxn modelId="{DF783EB0-CBE2-423C-8FE1-2E300135A498}" type="presParOf" srcId="{A9CBC847-A2DD-41D2-90BA-7301378A7C54}" destId="{D5A6B61C-B2BC-4657-B692-BB13B439B99C}" srcOrd="7" destOrd="0" presId="urn:microsoft.com/office/officeart/2005/8/layout/vList2"/>
    <dgm:cxn modelId="{ABC4E4CB-38E8-4674-AD2B-E0BFB12DAF7E}" type="presParOf" srcId="{A9CBC847-A2DD-41D2-90BA-7301378A7C54}" destId="{A59FD1CF-A8EA-43E6-B5CD-6CC832D83DB9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7C2FE7-1020-44C6-A77C-9D67C9A1E85E}">
      <dsp:nvSpPr>
        <dsp:cNvPr id="0" name=""/>
        <dsp:cNvSpPr/>
      </dsp:nvSpPr>
      <dsp:spPr>
        <a:xfrm>
          <a:off x="0" y="0"/>
          <a:ext cx="7239000" cy="494087"/>
        </a:xfrm>
        <a:prstGeom prst="roundRect">
          <a:avLst/>
        </a:prstGeom>
        <a:gradFill flip="none" rotWithShape="0">
          <a:gsLst>
            <a:gs pos="0">
              <a:schemeClr val="accent3">
                <a:lumMod val="75000"/>
                <a:shade val="30000"/>
                <a:satMod val="115000"/>
              </a:schemeClr>
            </a:gs>
            <a:gs pos="50000">
              <a:schemeClr val="accent3">
                <a:lumMod val="75000"/>
                <a:shade val="67500"/>
                <a:satMod val="115000"/>
              </a:schemeClr>
            </a:gs>
            <a:gs pos="100000">
              <a:schemeClr val="accent3">
                <a:lumMod val="75000"/>
                <a:shade val="100000"/>
                <a:satMod val="115000"/>
              </a:schemeClr>
            </a:gs>
          </a:gsLst>
          <a:lin ang="16200000" scaled="1"/>
          <a:tileRect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baseline="0" dirty="0" smtClean="0"/>
            <a:t>Continue to expand Romance Section</a:t>
          </a:r>
          <a:endParaRPr lang="en-US" sz="2100" kern="1200" dirty="0"/>
        </a:p>
      </dsp:txBody>
      <dsp:txXfrm>
        <a:off x="24119" y="24119"/>
        <a:ext cx="7190762" cy="445849"/>
      </dsp:txXfrm>
    </dsp:sp>
    <dsp:sp modelId="{77C6FE97-7291-4C0F-BAE2-8559A8D30148}">
      <dsp:nvSpPr>
        <dsp:cNvPr id="0" name=""/>
        <dsp:cNvSpPr/>
      </dsp:nvSpPr>
      <dsp:spPr>
        <a:xfrm>
          <a:off x="0" y="581499"/>
          <a:ext cx="7239000" cy="347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38" tIns="26670" rIns="149352" bIns="2667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Next big subgenre: Historical Fantasy</a:t>
          </a:r>
          <a:endParaRPr lang="en-US" sz="1600" kern="1200" dirty="0"/>
        </a:p>
      </dsp:txBody>
      <dsp:txXfrm>
        <a:off x="0" y="581499"/>
        <a:ext cx="7239000" cy="347760"/>
      </dsp:txXfrm>
    </dsp:sp>
    <dsp:sp modelId="{ED70FD4E-FCF9-4F74-A2B4-F4C744CBAB8F}">
      <dsp:nvSpPr>
        <dsp:cNvPr id="0" name=""/>
        <dsp:cNvSpPr/>
      </dsp:nvSpPr>
      <dsp:spPr>
        <a:xfrm>
          <a:off x="0" y="929259"/>
          <a:ext cx="7239000" cy="494087"/>
        </a:xfrm>
        <a:prstGeom prst="roundRect">
          <a:avLst/>
        </a:prstGeom>
        <a:gradFill flip="none" rotWithShape="0">
          <a:gsLst>
            <a:gs pos="0">
              <a:schemeClr val="accent3">
                <a:lumMod val="75000"/>
                <a:shade val="30000"/>
                <a:satMod val="115000"/>
              </a:schemeClr>
            </a:gs>
            <a:gs pos="50000">
              <a:schemeClr val="accent3">
                <a:lumMod val="75000"/>
                <a:shade val="67500"/>
                <a:satMod val="115000"/>
              </a:schemeClr>
            </a:gs>
            <a:gs pos="100000">
              <a:schemeClr val="accent3">
                <a:lumMod val="75000"/>
                <a:shade val="100000"/>
                <a:satMod val="115000"/>
              </a:schemeClr>
            </a:gs>
          </a:gsLst>
          <a:lin ang="16200000" scaled="1"/>
          <a:tileRect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Expand Mystery Section</a:t>
          </a:r>
          <a:endParaRPr lang="en-US" sz="2100" kern="1200" dirty="0"/>
        </a:p>
      </dsp:txBody>
      <dsp:txXfrm>
        <a:off x="24119" y="953378"/>
        <a:ext cx="7190762" cy="445849"/>
      </dsp:txXfrm>
    </dsp:sp>
    <dsp:sp modelId="{51F9ADB2-216A-445C-AC97-B386AF35C5E4}">
      <dsp:nvSpPr>
        <dsp:cNvPr id="0" name=""/>
        <dsp:cNvSpPr/>
      </dsp:nvSpPr>
      <dsp:spPr>
        <a:xfrm>
          <a:off x="0" y="1423346"/>
          <a:ext cx="7239000" cy="5107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38" tIns="26670" rIns="149352" bIns="2667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Larger stock of new releases</a:t>
          </a:r>
          <a:endParaRPr lang="en-U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“Staff Picks” for older mysteries</a:t>
          </a:r>
          <a:endParaRPr lang="en-US" sz="1600" kern="1200" dirty="0"/>
        </a:p>
      </dsp:txBody>
      <dsp:txXfrm>
        <a:off x="0" y="1423346"/>
        <a:ext cx="7239000" cy="510772"/>
      </dsp:txXfrm>
    </dsp:sp>
    <dsp:sp modelId="{3571B755-02FC-442E-8C21-62FC30ED0651}">
      <dsp:nvSpPr>
        <dsp:cNvPr id="0" name=""/>
        <dsp:cNvSpPr/>
      </dsp:nvSpPr>
      <dsp:spPr>
        <a:xfrm>
          <a:off x="0" y="1934119"/>
          <a:ext cx="7239000" cy="494087"/>
        </a:xfrm>
        <a:prstGeom prst="roundRect">
          <a:avLst/>
        </a:prstGeom>
        <a:gradFill flip="none" rotWithShape="0">
          <a:gsLst>
            <a:gs pos="0">
              <a:schemeClr val="accent3">
                <a:lumMod val="75000"/>
                <a:shade val="30000"/>
                <a:satMod val="115000"/>
              </a:schemeClr>
            </a:gs>
            <a:gs pos="50000">
              <a:schemeClr val="accent3">
                <a:lumMod val="75000"/>
                <a:shade val="67500"/>
                <a:satMod val="115000"/>
              </a:schemeClr>
            </a:gs>
            <a:gs pos="100000">
              <a:schemeClr val="accent3">
                <a:lumMod val="75000"/>
                <a:shade val="100000"/>
                <a:satMod val="115000"/>
              </a:schemeClr>
            </a:gs>
          </a:gsLst>
          <a:lin ang="16200000" scaled="1"/>
          <a:tileRect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Bigger push for Young Adults</a:t>
          </a:r>
          <a:endParaRPr lang="en-US" sz="2100" kern="1200" dirty="0"/>
        </a:p>
      </dsp:txBody>
      <dsp:txXfrm>
        <a:off x="24119" y="1958238"/>
        <a:ext cx="7190762" cy="445849"/>
      </dsp:txXfrm>
    </dsp:sp>
    <dsp:sp modelId="{7EB5AD05-61DC-4032-A94A-E65C7CA1F045}">
      <dsp:nvSpPr>
        <dsp:cNvPr id="0" name=""/>
        <dsp:cNvSpPr/>
      </dsp:nvSpPr>
      <dsp:spPr>
        <a:xfrm>
          <a:off x="0" y="2428206"/>
          <a:ext cx="7239000" cy="12823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38" tIns="26670" rIns="149352" bIns="2667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Teen promotions- discounts, readings, book events</a:t>
          </a:r>
          <a:endParaRPr lang="en-U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Highlight Young Adult series</a:t>
          </a:r>
          <a:endParaRPr lang="en-U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Promote “Crossover” books</a:t>
          </a:r>
          <a:endParaRPr lang="en-US" sz="1600" kern="1200" dirty="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Teen Romance</a:t>
          </a:r>
          <a:endParaRPr lang="en-US" sz="1600" kern="1200" dirty="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Young Adult Sci-Fi</a:t>
          </a:r>
          <a:endParaRPr lang="en-US" sz="1600" kern="1200" dirty="0"/>
        </a:p>
      </dsp:txBody>
      <dsp:txXfrm>
        <a:off x="0" y="2428206"/>
        <a:ext cx="7239000" cy="1282364"/>
      </dsp:txXfrm>
    </dsp:sp>
    <dsp:sp modelId="{512D556C-FF76-4282-A490-D2D2EC86980D}">
      <dsp:nvSpPr>
        <dsp:cNvPr id="0" name=""/>
        <dsp:cNvSpPr/>
      </dsp:nvSpPr>
      <dsp:spPr>
        <a:xfrm>
          <a:off x="0" y="3710571"/>
          <a:ext cx="7239000" cy="494087"/>
        </a:xfrm>
        <a:prstGeom prst="roundRect">
          <a:avLst/>
        </a:prstGeom>
        <a:gradFill flip="none" rotWithShape="0">
          <a:gsLst>
            <a:gs pos="0">
              <a:schemeClr val="accent3">
                <a:lumMod val="75000"/>
                <a:shade val="30000"/>
                <a:satMod val="115000"/>
              </a:schemeClr>
            </a:gs>
            <a:gs pos="50000">
              <a:schemeClr val="accent3">
                <a:lumMod val="75000"/>
                <a:shade val="67500"/>
                <a:satMod val="115000"/>
              </a:schemeClr>
            </a:gs>
            <a:gs pos="100000">
              <a:schemeClr val="accent3">
                <a:lumMod val="75000"/>
                <a:shade val="100000"/>
                <a:satMod val="115000"/>
              </a:schemeClr>
            </a:gs>
          </a:gsLst>
          <a:lin ang="16200000" scaled="1"/>
          <a:tileRect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Continue Classic Book of the Month Series</a:t>
          </a:r>
          <a:endParaRPr lang="en-US" sz="2100" kern="1200" dirty="0"/>
        </a:p>
      </dsp:txBody>
      <dsp:txXfrm>
        <a:off x="24119" y="3734690"/>
        <a:ext cx="7190762" cy="445849"/>
      </dsp:txXfrm>
    </dsp:sp>
    <dsp:sp modelId="{A59FD1CF-A8EA-43E6-B5CD-6CC832D83DB9}">
      <dsp:nvSpPr>
        <dsp:cNvPr id="0" name=""/>
        <dsp:cNvSpPr/>
      </dsp:nvSpPr>
      <dsp:spPr>
        <a:xfrm>
          <a:off x="0" y="4265138"/>
          <a:ext cx="7239000" cy="494087"/>
        </a:xfrm>
        <a:prstGeom prst="roundRect">
          <a:avLst/>
        </a:prstGeom>
        <a:gradFill flip="none" rotWithShape="0">
          <a:gsLst>
            <a:gs pos="0">
              <a:schemeClr val="accent3">
                <a:lumMod val="75000"/>
                <a:shade val="30000"/>
                <a:satMod val="115000"/>
              </a:schemeClr>
            </a:gs>
            <a:gs pos="50000">
              <a:schemeClr val="accent3">
                <a:lumMod val="75000"/>
                <a:shade val="67500"/>
                <a:satMod val="115000"/>
              </a:schemeClr>
            </a:gs>
            <a:gs pos="100000">
              <a:schemeClr val="accent3">
                <a:lumMod val="75000"/>
                <a:shade val="100000"/>
                <a:satMod val="115000"/>
              </a:schemeClr>
            </a:gs>
          </a:gsLst>
          <a:lin ang="16200000" scaled="1"/>
          <a:tileRect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Start Proposed Sci-Fi/Fantasy Book Club</a:t>
          </a:r>
          <a:endParaRPr lang="en-US" sz="2100" kern="1200" dirty="0"/>
        </a:p>
      </dsp:txBody>
      <dsp:txXfrm>
        <a:off x="24119" y="4289257"/>
        <a:ext cx="7190762" cy="4458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 cap="small" spc="50" baseline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E4F869E-98D3-46E3-A524-D64239D18F46}" type="datetimeFigureOut">
              <a:rPr lang="en-US" smtClean="0"/>
              <a:t>1/27/2011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99FFD42-5331-44BC-8819-7900BB0035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4F869E-98D3-46E3-A524-D64239D18F46}" type="datetimeFigureOut">
              <a:rPr lang="en-US" smtClean="0"/>
              <a:t>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9FFD42-5331-44BC-8819-7900BB0035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E4F869E-98D3-46E3-A524-D64239D18F46}" type="datetimeFigureOut">
              <a:rPr lang="en-US" smtClean="0"/>
              <a:t>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99FFD42-5331-44BC-8819-7900BB0035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>
            <a:lvl1pPr>
              <a:defRPr b="1" cap="none" spc="0">
                <a:ln w="19050">
                  <a:noFill/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4320" indent="-274320">
              <a:buFont typeface="Wingdings" pitchFamily="2" charset="2"/>
              <a:buChar char=""/>
              <a:defRPr/>
            </a:lvl1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4F869E-98D3-46E3-A524-D64239D18F46}" type="datetimeFigureOut">
              <a:rPr lang="en-US" smtClean="0"/>
              <a:t>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9FFD42-5331-44BC-8819-7900BB0035D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7700" y="263461"/>
            <a:ext cx="800100" cy="110813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E4F869E-98D3-46E3-A524-D64239D18F46}" type="datetimeFigureOut">
              <a:rPr lang="en-US" smtClean="0"/>
              <a:t>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99FFD42-5331-44BC-8819-7900BB0035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4F869E-98D3-46E3-A524-D64239D18F46}" type="datetimeFigureOut">
              <a:rPr lang="en-US" smtClean="0"/>
              <a:t>1/27/2011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9FFD42-5331-44BC-8819-7900BB0035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4F869E-98D3-46E3-A524-D64239D18F46}" type="datetimeFigureOut">
              <a:rPr lang="en-US" smtClean="0"/>
              <a:t>1/27/2011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9FFD42-5331-44BC-8819-7900BB0035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4F869E-98D3-46E3-A524-D64239D18F46}" type="datetimeFigureOut">
              <a:rPr lang="en-US" smtClean="0"/>
              <a:t>1/27/2011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9FFD42-5331-44BC-8819-7900BB0035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E4F869E-98D3-46E3-A524-D64239D18F46}" type="datetimeFigureOut">
              <a:rPr lang="en-US" smtClean="0"/>
              <a:t>1/27/2011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9FFD42-5331-44BC-8819-7900BB0035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4F869E-98D3-46E3-A524-D64239D18F46}" type="datetimeFigureOut">
              <a:rPr lang="en-US" smtClean="0"/>
              <a:t>1/27/2011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9FFD42-5331-44BC-8819-7900BB0035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4F869E-98D3-46E3-A524-D64239D18F46}" type="datetimeFigureOut">
              <a:rPr lang="en-US" smtClean="0"/>
              <a:t>1/27/2011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9FFD42-5331-44BC-8819-7900BB0035D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E4F869E-98D3-46E3-A524-D64239D18F46}" type="datetimeFigureOut">
              <a:rPr lang="en-US" smtClean="0"/>
              <a:t>1/27/2011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99FFD42-5331-44BC-8819-7900BB0035D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none" baseline="0">
          <a:ln w="500">
            <a:noFill/>
          </a:ln>
          <a:solidFill>
            <a:schemeClr val="tx2">
              <a:lumMod val="75000"/>
            </a:schemeClr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" pitchFamily="2" charset="2"/>
        <a:buChar char="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Worksheet3.xlsx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336471" y="609600"/>
            <a:ext cx="5135797" cy="3048000"/>
          </a:xfrm>
        </p:spPr>
        <p:txBody>
          <a:bodyPr/>
          <a:lstStyle/>
          <a:p>
            <a:r>
              <a:rPr lang="en-US" sz="4800" dirty="0" smtClean="0"/>
              <a:t>Crown and Griffin Books</a:t>
            </a:r>
            <a:endParaRPr lang="en-US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354442" y="3623152"/>
            <a:ext cx="5114778" cy="1101248"/>
          </a:xfrm>
        </p:spPr>
        <p:txBody>
          <a:bodyPr>
            <a:normAutofit/>
          </a:bodyPr>
          <a:lstStyle/>
          <a:p>
            <a:r>
              <a:rPr lang="en-US" dirty="0" smtClean="0"/>
              <a:t>Fiction Genre Sales Report, 2006-2010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759789"/>
            <a:ext cx="1600200" cy="2216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436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year, Crown and Griffin sold $220,110 in fiction books alone– just over half of our total revenue. We sell five genres of books: classic, mystery, romance, sci-fi and fantasy, and young adult.</a:t>
            </a:r>
          </a:p>
          <a:p>
            <a:r>
              <a:rPr lang="en-US" dirty="0" smtClean="0"/>
              <a:t>Sales of all books have been historically low throughout the recession, but sales in all fiction genres were up in 2010.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359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Fiction Sales in 2010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8123228"/>
              </p:ext>
            </p:extLst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1708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by Genre, 2006-2010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384044"/>
              </p:ext>
            </p:extLst>
          </p:nvPr>
        </p:nvGraphicFramePr>
        <p:xfrm>
          <a:off x="1143000" y="1600201"/>
          <a:ext cx="5867400" cy="3746499"/>
        </p:xfrm>
        <a:graphic>
          <a:graphicData uri="http://schemas.openxmlformats.org/drawingml/2006/table">
            <a:tbl>
              <a:tblPr firstRow="1" firstCol="1" bandRow="1">
                <a:tableStyleId>{D03447BB-5D67-496B-8E87-E561075AD55C}</a:tableStyleId>
              </a:tblPr>
              <a:tblGrid>
                <a:gridCol w="977900"/>
                <a:gridCol w="977900"/>
                <a:gridCol w="977900"/>
                <a:gridCol w="977900"/>
                <a:gridCol w="977900"/>
                <a:gridCol w="977900"/>
              </a:tblGrid>
              <a:tr h="685800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Old Management</a:t>
                      </a:r>
                      <a:endParaRPr lang="en-US" sz="1600" b="0" i="0" u="none" strike="noStrike" dirty="0" smtClean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New Management</a:t>
                      </a:r>
                      <a:endParaRPr lang="en-US" sz="1600" b="0" i="0" u="none" strike="noStrike" dirty="0" smtClean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</a:tr>
              <a:tr h="30479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Genre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2006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2007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2008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2009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2010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>
                    <a:solidFill>
                      <a:schemeClr val="tx1"/>
                    </a:solidFill>
                  </a:tcPr>
                </a:tc>
              </a:tr>
              <a:tr h="5511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Classics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$18,580.00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$69,225.00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$16,326.00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$10,017.00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$26,134.00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</a:tr>
              <a:tr h="5511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Mystery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$78,970.00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$82,262.00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$48,640.00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$49,985.00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$73,428.00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</a:tr>
              <a:tr h="5511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Romance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$94,236.00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$131,390.00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$79,022.00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$71,009.00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$81,474.00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</a:tr>
              <a:tr h="5511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Sci-Fi &amp; Fantasy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$16,730.00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$19,730.00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$12,109.00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$11,355.00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$17,686.00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</a:tr>
              <a:tr h="5511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Young Adult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$35,358.00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$42,685.00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$20,893.00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$16,065.00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$21,388.00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1478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by Genre, 2006-2010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4224172"/>
              </p:ext>
            </p:extLst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51346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3020763"/>
              </p:ext>
            </p:extLst>
          </p:nvPr>
        </p:nvGraphicFramePr>
        <p:xfrm>
          <a:off x="754063" y="1609725"/>
          <a:ext cx="6645275" cy="484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Worksheet" r:id="rId4" imgW="8763051" imgH="6391339" progId="Excel.Sheet.12">
                  <p:embed/>
                </p:oleObj>
              </mc:Choice>
              <mc:Fallback>
                <p:oleObj name="Worksheet" r:id="rId4" imgW="8763051" imgH="639133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54063" y="1609725"/>
                        <a:ext cx="6645275" cy="4846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4617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Five-Year 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Romance has been our top seller since 2006, with greatest sales in 2007. </a:t>
            </a:r>
          </a:p>
          <a:p>
            <a:r>
              <a:rPr lang="en-US" dirty="0" smtClean="0"/>
              <a:t>Mystery sales have been strong, coming in second to Romance each of the past five years, and expected to exceed it in 2011.</a:t>
            </a:r>
          </a:p>
          <a:p>
            <a:r>
              <a:rPr lang="en-US" dirty="0" smtClean="0"/>
              <a:t>Young adult sales have been low since 2008.</a:t>
            </a:r>
          </a:p>
          <a:p>
            <a:r>
              <a:rPr lang="en-US" dirty="0" smtClean="0"/>
              <a:t>Classics sales were up in 2010, though still far lower than sales in 2007.</a:t>
            </a:r>
          </a:p>
          <a:p>
            <a:r>
              <a:rPr lang="en-US" dirty="0" smtClean="0"/>
              <a:t>Science Fiction and Fantasy sales were up in 2010, but still low.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36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Romance sales by subgenre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327438"/>
              </p:ext>
            </p:extLst>
          </p:nvPr>
        </p:nvGraphicFramePr>
        <p:xfrm>
          <a:off x="762000" y="1828801"/>
          <a:ext cx="7010399" cy="3200399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117725"/>
                <a:gridCol w="1022350"/>
                <a:gridCol w="1022350"/>
                <a:gridCol w="1022350"/>
                <a:gridCol w="876300"/>
                <a:gridCol w="949324"/>
              </a:tblGrid>
              <a:tr h="71184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3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2006</a:t>
                      </a:r>
                      <a:endParaRPr lang="en-US" sz="2400" dirty="0"/>
                    </a:p>
                  </a:txBody>
                  <a:tcPr vert="vert270" anchor="b">
                    <a:gradFill flip="none" rotWithShape="1">
                      <a:gsLst>
                        <a:gs pos="0">
                          <a:schemeClr val="accent3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2007</a:t>
                      </a:r>
                      <a:endParaRPr lang="en-US" sz="2400" dirty="0"/>
                    </a:p>
                  </a:txBody>
                  <a:tcPr vert="vert270" anchor="b">
                    <a:gradFill flip="none" rotWithShape="1">
                      <a:gsLst>
                        <a:gs pos="0">
                          <a:schemeClr val="accent3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2008</a:t>
                      </a:r>
                      <a:endParaRPr lang="en-US" sz="2400" dirty="0"/>
                    </a:p>
                  </a:txBody>
                  <a:tcPr vert="vert270" anchor="b">
                    <a:gradFill flip="none" rotWithShape="1">
                      <a:gsLst>
                        <a:gs pos="0">
                          <a:schemeClr val="accent3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2009</a:t>
                      </a:r>
                      <a:endParaRPr lang="en-US" sz="2400" dirty="0"/>
                    </a:p>
                  </a:txBody>
                  <a:tcPr vert="vert270" anchor="b">
                    <a:gradFill flip="none" rotWithShape="1">
                      <a:gsLst>
                        <a:gs pos="0">
                          <a:schemeClr val="accent3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2010</a:t>
                      </a:r>
                      <a:endParaRPr lang="en-US" sz="2400" dirty="0"/>
                    </a:p>
                  </a:txBody>
                  <a:tcPr vert="vert270" anchor="b">
                    <a:gradFill flip="none" rotWithShape="1">
                      <a:gsLst>
                        <a:gs pos="0">
                          <a:schemeClr val="accent3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497711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Historical </a:t>
                      </a:r>
                      <a:endParaRPr lang="en-US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35%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16%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23%</a:t>
                      </a:r>
                      <a:endParaRPr lang="en-US" dirty="0"/>
                    </a:p>
                  </a:txBody>
                  <a:tcPr anchor="b"/>
                </a:tc>
              </a:tr>
              <a:tr h="497711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Teen</a:t>
                      </a:r>
                      <a:endParaRPr lang="en-US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17%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18%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24%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 anchor="b"/>
                </a:tc>
              </a:tr>
              <a:tr h="497711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Vampires</a:t>
                      </a:r>
                      <a:r>
                        <a:rPr lang="en-US" baseline="0" dirty="0" smtClean="0"/>
                        <a:t> </a:t>
                      </a:r>
                      <a:endParaRPr lang="en-US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5%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40%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43%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40%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36%</a:t>
                      </a:r>
                      <a:endParaRPr lang="en-US" dirty="0"/>
                    </a:p>
                  </a:txBody>
                  <a:tcPr anchor="b"/>
                </a:tc>
              </a:tr>
              <a:tr h="497711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Religious</a:t>
                      </a:r>
                      <a:endParaRPr lang="en-US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12%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13%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11%</a:t>
                      </a:r>
                      <a:endParaRPr lang="en-US" dirty="0"/>
                    </a:p>
                  </a:txBody>
                  <a:tcPr anchor="b"/>
                </a:tc>
              </a:tr>
              <a:tr h="497711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Other</a:t>
                      </a:r>
                      <a:endParaRPr lang="en-US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23%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8%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6%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2964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next?	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7526659"/>
              </p:ext>
            </p:extLst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09555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Black 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0</TotalTime>
  <Words>374</Words>
  <Application>Microsoft Office PowerPoint</Application>
  <PresentationFormat>On-screen Show (4:3)</PresentationFormat>
  <Paragraphs>102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Opulent</vt:lpstr>
      <vt:lpstr>Worksheet</vt:lpstr>
      <vt:lpstr>Crown and Griffin Books</vt:lpstr>
      <vt:lpstr>Summary</vt:lpstr>
      <vt:lpstr>Overall Fiction Sales in 2010</vt:lpstr>
      <vt:lpstr>Sales by Genre, 2006-2010</vt:lpstr>
      <vt:lpstr>Sales by Genre, 2006-2010</vt:lpstr>
      <vt:lpstr>PowerPoint Presentation</vt:lpstr>
      <vt:lpstr>Five-Year Trends</vt:lpstr>
      <vt:lpstr>Romance sales by subgenre</vt:lpstr>
      <vt:lpstr>What next?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2011-01-27T14:14:07Z</dcterms:created>
  <dcterms:modified xsi:type="dcterms:W3CDTF">2011-01-27T14:14:11Z</dcterms:modified>
</cp:coreProperties>
</file>